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1" r:id="rId3"/>
    <p:sldId id="302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4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5157788"/>
            <a:ext cx="6697663" cy="893762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5949950"/>
            <a:ext cx="6697663" cy="561975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7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0075" y="620713"/>
            <a:ext cx="1943100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6013" y="620713"/>
            <a:ext cx="5681662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05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13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2552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1700213"/>
            <a:ext cx="3811587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0" y="1700213"/>
            <a:ext cx="3813175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52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7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603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466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702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620713"/>
            <a:ext cx="7777162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00213"/>
            <a:ext cx="7777162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3352800"/>
            <a:ext cx="5257800" cy="1655762"/>
          </a:xfrm>
        </p:spPr>
        <p:txBody>
          <a:bodyPr/>
          <a:lstStyle/>
          <a:p>
            <a:r>
              <a:rPr lang="ru-RU" dirty="0">
                <a:latin typeface="Palatino Linotype" pitchFamily="18" charset="0"/>
              </a:rPr>
              <a:t>Трансфузиологија. Дијагностичке процедуре у хирургији.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5181600"/>
            <a:ext cx="4868863" cy="561975"/>
          </a:xfrm>
          <a:solidFill>
            <a:schemeClr val="bg1"/>
          </a:solidFill>
        </p:spPr>
        <p:txBody>
          <a:bodyPr/>
          <a:lstStyle/>
          <a:p>
            <a:pPr algn="r"/>
            <a:r>
              <a:rPr lang="sr-Cyrl-RS" dirty="0" smtClean="0">
                <a:latin typeface="Palatino Linotype" pitchFamily="18" charset="0"/>
              </a:rPr>
              <a:t>Доц. др Бојан С. Стојановић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1143000"/>
            <a:ext cx="3661580" cy="18158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sr-Cyrl-RS" sz="2800" b="1" dirty="0" smtClean="0">
                <a:solidFill>
                  <a:srgbClr val="FF0000"/>
                </a:solidFill>
                <a:latin typeface="Palatino Linotype" pitchFamily="18" charset="0"/>
              </a:rPr>
              <a:t>Вежбе</a:t>
            </a:r>
            <a:endParaRPr lang="sr-Latn-RS" sz="2800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pPr algn="ctr"/>
            <a:r>
              <a:rPr lang="sr-Cyrl-RS" sz="2800" b="1" dirty="0" smtClean="0">
                <a:solidFill>
                  <a:srgbClr val="FF0000"/>
                </a:solidFill>
                <a:latin typeface="Palatino Linotype" pitchFamily="18" charset="0"/>
              </a:rPr>
              <a:t>ОСС</a:t>
            </a:r>
          </a:p>
          <a:p>
            <a:pPr algn="ctr"/>
            <a:r>
              <a:rPr lang="sr-Cyrl-RS" sz="2800" b="1" dirty="0" smtClean="0">
                <a:solidFill>
                  <a:srgbClr val="FF0000"/>
                </a:solidFill>
                <a:latin typeface="Palatino Linotype" pitchFamily="18" charset="0"/>
              </a:rPr>
              <a:t>Хирургија са негом</a:t>
            </a:r>
          </a:p>
          <a:p>
            <a:pPr algn="ctr"/>
            <a:r>
              <a:rPr lang="sr-Latn-RS" sz="2800" b="1" dirty="0" smtClean="0">
                <a:solidFill>
                  <a:srgbClr val="FF0000"/>
                </a:solidFill>
                <a:latin typeface="Palatino Linotype" pitchFamily="18" charset="0"/>
              </a:rPr>
              <a:t>II </a:t>
            </a:r>
            <a:r>
              <a:rPr lang="sr-Cyrl-RS" sz="2800" b="1" dirty="0" smtClean="0">
                <a:solidFill>
                  <a:srgbClr val="FF0000"/>
                </a:solidFill>
                <a:latin typeface="Palatino Linotype" pitchFamily="18" charset="0"/>
              </a:rPr>
              <a:t>недеља анставе</a:t>
            </a:r>
            <a:endParaRPr lang="en-US" sz="28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571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Акутна хемолизна 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486400"/>
          </a:xfrm>
        </p:spPr>
        <p:txBody>
          <a:bodyPr>
            <a:normAutofit fontScale="47500" lnSpcReduction="20000"/>
          </a:bodyPr>
          <a:lstStyle/>
          <a:p>
            <a:r>
              <a:rPr lang="ru-RU" sz="4000" dirty="0" smtClean="0">
                <a:latin typeface="Palatino Linotype" pitchFamily="18" charset="0"/>
              </a:rPr>
              <a:t>Ризик развоја и тежине хемолизе виши уколико је трансфундован већи волумен </a:t>
            </a:r>
            <a:r>
              <a:rPr lang="sr-Latn-RS" sz="4000" dirty="0" smtClean="0">
                <a:latin typeface="Palatino Linotype" pitchFamily="18" charset="0"/>
              </a:rPr>
              <a:t>ABO </a:t>
            </a:r>
            <a:r>
              <a:rPr lang="ru-RU" sz="4000" dirty="0" smtClean="0">
                <a:latin typeface="Palatino Linotype" pitchFamily="18" charset="0"/>
              </a:rPr>
              <a:t>инкомпатибилне крв више од 200 </a:t>
            </a:r>
            <a:r>
              <a:rPr lang="sr-Latn-RS" sz="4000" dirty="0" smtClean="0">
                <a:latin typeface="Palatino Linotype" pitchFamily="18" charset="0"/>
              </a:rPr>
              <a:t>ml </a:t>
            </a:r>
            <a:r>
              <a:rPr lang="ru-RU" sz="4000" dirty="0" smtClean="0">
                <a:latin typeface="Palatino Linotype" pitchFamily="18" charset="0"/>
              </a:rPr>
              <a:t>крви</a:t>
            </a:r>
            <a:endParaRPr lang="sr-Latn-RS" sz="4000" dirty="0" smtClean="0">
              <a:latin typeface="Palatino Linotype" pitchFamily="18" charset="0"/>
            </a:endParaRPr>
          </a:p>
          <a:p>
            <a:r>
              <a:rPr lang="ru-RU" sz="4000" dirty="0" smtClean="0">
                <a:latin typeface="Palatino Linotype" pitchFamily="18" charset="0"/>
              </a:rPr>
              <a:t>Поступак</a:t>
            </a:r>
            <a:r>
              <a:rPr lang="sr-Latn-RS" sz="4000" dirty="0" smtClean="0">
                <a:latin typeface="Palatino Linotype" pitchFamily="18" charset="0"/>
              </a:rPr>
              <a:t>: </a:t>
            </a: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Одмах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 </a:t>
            </a:r>
            <a:r>
              <a:rPr lang="ru-RU" sz="4000" b="0" dirty="0">
                <a:latin typeface="Palatino Linotype" pitchFamily="18" charset="0"/>
              </a:rPr>
              <a:t>прекинути </a:t>
            </a:r>
            <a:r>
              <a:rPr lang="ru-RU" sz="4000" b="0" dirty="0" smtClean="0">
                <a:latin typeface="Palatino Linotype" pitchFamily="18" charset="0"/>
              </a:rPr>
              <a:t>трансфузију</a:t>
            </a:r>
            <a:endParaRPr lang="sr-Latn-RS" sz="4000" b="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Оставити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 </a:t>
            </a:r>
            <a:r>
              <a:rPr lang="ru-RU" sz="4000" b="0" dirty="0">
                <a:latin typeface="Palatino Linotype" pitchFamily="18" charset="0"/>
              </a:rPr>
              <a:t>канилу у вени и започети инфузију физиолошким раствором</a:t>
            </a: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Контрола </a:t>
            </a:r>
            <a:r>
              <a:rPr lang="ru-RU" sz="4000" b="0" dirty="0">
                <a:latin typeface="Palatino Linotype" pitchFamily="18" charset="0"/>
              </a:rPr>
              <a:t>података о идентитету примаоца и јединице </a:t>
            </a:r>
            <a:r>
              <a:rPr lang="ru-RU" sz="4000" b="0" dirty="0" smtClean="0">
                <a:latin typeface="Palatino Linotype" pitchFamily="18" charset="0"/>
              </a:rPr>
              <a:t>трансфундоване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крви</a:t>
            </a:r>
            <a:endParaRPr lang="sr-Latn-RS" sz="4000" b="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Обавештење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трансфузиолошке установе</a:t>
            </a:r>
            <a:endParaRPr lang="sr-Latn-RS" sz="4000" b="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Пратити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 </a:t>
            </a:r>
            <a:r>
              <a:rPr lang="ru-RU" sz="4000" b="0" dirty="0">
                <a:latin typeface="Palatino Linotype" pitchFamily="18" charset="0"/>
              </a:rPr>
              <a:t>температуру, пулс, крвни притисак, број </a:t>
            </a:r>
            <a:r>
              <a:rPr lang="ru-RU" sz="4000" b="0" dirty="0" smtClean="0">
                <a:latin typeface="Palatino Linotype" pitchFamily="18" charset="0"/>
              </a:rPr>
              <a:t>респирација</a:t>
            </a:r>
            <a:endParaRPr lang="sr-Latn-RS" sz="4000" b="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Пратити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појаву </a:t>
            </a:r>
            <a:r>
              <a:rPr lang="ru-RU" sz="4000" b="0" dirty="0">
                <a:latin typeface="Palatino Linotype" pitchFamily="18" charset="0"/>
              </a:rPr>
              <a:t>промена на кожи и евентуалну појаву </a:t>
            </a:r>
            <a:r>
              <a:rPr lang="ru-RU" sz="4000" b="0" dirty="0" smtClean="0">
                <a:latin typeface="Palatino Linotype" pitchFamily="18" charset="0"/>
              </a:rPr>
              <a:t>ненормалног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крвављења</a:t>
            </a:r>
            <a:endParaRPr lang="sr-Latn-RS" sz="4000" b="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Узети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 нове </a:t>
            </a:r>
            <a:r>
              <a:rPr lang="ru-RU" sz="4000" b="0" dirty="0">
                <a:latin typeface="Palatino Linotype" pitchFamily="18" charset="0"/>
              </a:rPr>
              <a:t>узорке крви из примаоца за тестове компатибилности </a:t>
            </a:r>
            <a:r>
              <a:rPr lang="ru-RU" sz="4000" b="0" dirty="0" smtClean="0">
                <a:latin typeface="Palatino Linotype" pitchFamily="18" charset="0"/>
              </a:rPr>
              <a:t>и</a:t>
            </a:r>
            <a:r>
              <a:rPr lang="sr-Latn-RS" sz="4000" b="0" dirty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испитивање 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хемолизе </a:t>
            </a:r>
            <a:r>
              <a:rPr lang="ru-RU" sz="4000" b="0" dirty="0">
                <a:latin typeface="Palatino Linotype" pitchFamily="18" charset="0"/>
              </a:rPr>
              <a:t>директни антиглобулин </a:t>
            </a:r>
            <a:r>
              <a:rPr lang="ru-RU" sz="4000" b="0" dirty="0" smtClean="0">
                <a:latin typeface="Palatino Linotype" pitchFamily="18" charset="0"/>
              </a:rPr>
              <a:t>(</a:t>
            </a:r>
            <a:r>
              <a:rPr lang="en-US" sz="4000" b="0" i="1" dirty="0">
                <a:latin typeface="Palatino Linotype" pitchFamily="18" charset="0"/>
              </a:rPr>
              <a:t>COOMBSOV</a:t>
            </a:r>
            <a:r>
              <a:rPr lang="en-US" sz="4000" b="0" dirty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) </a:t>
            </a:r>
            <a:r>
              <a:rPr lang="ru-RU" sz="4000" b="0" dirty="0">
                <a:latin typeface="Palatino Linotype" pitchFamily="18" charset="0"/>
              </a:rPr>
              <a:t>тест </a:t>
            </a:r>
            <a:r>
              <a:rPr lang="ru-RU" sz="4000" b="0" dirty="0" smtClean="0">
                <a:latin typeface="Palatino Linotype" pitchFamily="18" charset="0"/>
              </a:rPr>
              <a:t>,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хемоглобин </a:t>
            </a:r>
            <a:r>
              <a:rPr lang="ru-RU" sz="4000" b="0" dirty="0">
                <a:latin typeface="Palatino Linotype" pitchFamily="18" charset="0"/>
              </a:rPr>
              <a:t>у </a:t>
            </a:r>
            <a:r>
              <a:rPr lang="ru-RU" sz="4000" b="0" dirty="0" smtClean="0">
                <a:latin typeface="Palatino Linotype" pitchFamily="18" charset="0"/>
              </a:rPr>
              <a:t>плазми</a:t>
            </a:r>
            <a:endParaRPr lang="sr-Latn-RS" sz="4000" b="0" dirty="0" smtClean="0">
              <a:latin typeface="Palatino Linotype" pitchFamily="18" charset="0"/>
            </a:endParaRPr>
          </a:p>
          <a:p>
            <a:pPr lvl="2"/>
            <a:r>
              <a:rPr lang="ru-RU" sz="4000" dirty="0" smtClean="0">
                <a:latin typeface="Palatino Linotype" pitchFamily="18" charset="0"/>
              </a:rPr>
              <a:t>узорак </a:t>
            </a:r>
            <a:r>
              <a:rPr lang="ru-RU" sz="4000" dirty="0">
                <a:latin typeface="Palatino Linotype" pitchFamily="18" charset="0"/>
              </a:rPr>
              <a:t>крви даваоца из пилот </a:t>
            </a:r>
            <a:r>
              <a:rPr lang="ru-RU" sz="4000" dirty="0" smtClean="0">
                <a:latin typeface="Palatino Linotype" pitchFamily="18" charset="0"/>
              </a:rPr>
              <a:t>епрувете</a:t>
            </a:r>
            <a:endParaRPr lang="sr-Latn-RS" sz="4000" dirty="0" smtClean="0">
              <a:latin typeface="Palatino Linotype" pitchFamily="18" charset="0"/>
            </a:endParaRPr>
          </a:p>
          <a:p>
            <a:pPr lvl="2"/>
            <a:r>
              <a:rPr lang="ru-RU" sz="4000" dirty="0" smtClean="0">
                <a:latin typeface="Palatino Linotype" pitchFamily="18" charset="0"/>
              </a:rPr>
              <a:t>узорак </a:t>
            </a:r>
            <a:r>
              <a:rPr lang="ru-RU" sz="4000" dirty="0">
                <a:latin typeface="Palatino Linotype" pitchFamily="18" charset="0"/>
              </a:rPr>
              <a:t>крви из трансфундујуће </a:t>
            </a:r>
            <a:r>
              <a:rPr lang="ru-RU" sz="4000" dirty="0" smtClean="0">
                <a:latin typeface="Palatino Linotype" pitchFamily="18" charset="0"/>
              </a:rPr>
              <a:t>кесе</a:t>
            </a:r>
            <a:endParaRPr lang="sr-Latn-RS" sz="400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Узорак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мокраће </a:t>
            </a:r>
            <a:r>
              <a:rPr lang="ru-RU" sz="4000" b="0" dirty="0">
                <a:latin typeface="Palatino Linotype" pitchFamily="18" charset="0"/>
              </a:rPr>
              <a:t>и праћење </a:t>
            </a:r>
            <a:r>
              <a:rPr lang="ru-RU" sz="4000" b="0" dirty="0" smtClean="0">
                <a:latin typeface="Palatino Linotype" pitchFamily="18" charset="0"/>
              </a:rPr>
              <a:t>диурезе</a:t>
            </a:r>
            <a:endParaRPr lang="sr-Latn-RS" sz="4000" b="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ренгенски 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снимак </a:t>
            </a:r>
            <a:r>
              <a:rPr lang="ru-RU" sz="4000" b="0" dirty="0">
                <a:latin typeface="Palatino Linotype" pitchFamily="18" charset="0"/>
              </a:rPr>
              <a:t>грудног </a:t>
            </a:r>
            <a:r>
              <a:rPr lang="ru-RU" sz="4000" b="0" dirty="0" smtClean="0">
                <a:latin typeface="Palatino Linotype" pitchFamily="18" charset="0"/>
              </a:rPr>
              <a:t>коша</a:t>
            </a:r>
            <a:endParaRPr lang="ru-RU" sz="4000" b="0" dirty="0">
              <a:latin typeface="Palatino Linotype" pitchFamily="18" charset="0"/>
            </a:endParaRPr>
          </a:p>
          <a:p>
            <a:endParaRPr lang="sr-Latn-RS" dirty="0" smtClean="0">
              <a:latin typeface="Palatino Linotype" pitchFamily="18" charset="0"/>
            </a:endParaRP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96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Акутна хемолизна 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sr-Cyrl-RS" sz="1800" b="1" dirty="0" smtClean="0">
                <a:latin typeface="Palatino Linotype" pitchFamily="18" charset="0"/>
              </a:rPr>
              <a:t>Профилактичка </a:t>
            </a:r>
            <a:r>
              <a:rPr lang="sr-Cyrl-RS" sz="1800" b="1" dirty="0">
                <a:latin typeface="Palatino Linotype" pitchFamily="18" charset="0"/>
              </a:rPr>
              <a:t>терапија</a:t>
            </a:r>
            <a:endParaRPr lang="en-US" sz="1800" b="1" dirty="0">
              <a:latin typeface="Palatino Linotype" pitchFamily="18" charset="0"/>
            </a:endParaRPr>
          </a:p>
          <a:p>
            <a:pPr marL="0" lvl="0" indent="0">
              <a:buNone/>
            </a:pPr>
            <a:r>
              <a:rPr lang="sr-Cyrl-RS" sz="1800" dirty="0">
                <a:latin typeface="Palatino Linotype" pitchFamily="18" charset="0"/>
              </a:rPr>
              <a:t>1 . П</a:t>
            </a:r>
            <a:r>
              <a:rPr lang="sr-Cyrl-RS" sz="1800" dirty="0" smtClean="0">
                <a:latin typeface="Palatino Linotype" pitchFamily="18" charset="0"/>
              </a:rPr>
              <a:t>ревенција </a:t>
            </a:r>
            <a:r>
              <a:rPr lang="sr-Cyrl-RS" sz="1800" b="1" dirty="0">
                <a:latin typeface="Palatino Linotype" pitchFamily="18" charset="0"/>
              </a:rPr>
              <a:t>шока</a:t>
            </a:r>
            <a:r>
              <a:rPr lang="sr-Cyrl-RS" sz="1800" dirty="0">
                <a:latin typeface="Palatino Linotype" pitchFamily="18" charset="0"/>
              </a:rPr>
              <a:t> хипотензије и акутне бубрежне </a:t>
            </a:r>
            <a:r>
              <a:rPr lang="sr-Cyrl-RS" sz="1800" dirty="0" smtClean="0">
                <a:latin typeface="Palatino Linotype" pitchFamily="18" charset="0"/>
              </a:rPr>
              <a:t>инсуфицијенције:</a:t>
            </a:r>
            <a:endParaRPr lang="en-US" sz="1800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Инфузија</a:t>
            </a:r>
            <a:r>
              <a:rPr lang="en-U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1000 </a:t>
            </a:r>
            <a:r>
              <a:rPr lang="en-US" sz="1800" dirty="0" smtClean="0">
                <a:latin typeface="Palatino Linotype" pitchFamily="18" charset="0"/>
              </a:rPr>
              <a:t>ml </a:t>
            </a:r>
            <a:r>
              <a:rPr lang="sr-Cyrl-RS" sz="1800" dirty="0" smtClean="0">
                <a:latin typeface="Palatino Linotype" pitchFamily="18" charset="0"/>
              </a:rPr>
              <a:t>физиолошког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раствора </a:t>
            </a:r>
            <a:r>
              <a:rPr lang="sr-Cyrl-RS" sz="1800" dirty="0">
                <a:latin typeface="Palatino Linotype" pitchFamily="18" charset="0"/>
              </a:rPr>
              <a:t>у току 1 </a:t>
            </a:r>
            <a:r>
              <a:rPr lang="sr-Cyrl-RS" sz="1800" dirty="0" smtClean="0">
                <a:latin typeface="Palatino Linotype" pitchFamily="18" charset="0"/>
              </a:rPr>
              <a:t>2</a:t>
            </a:r>
            <a:r>
              <a:rPr lang="en-US" sz="1800" dirty="0" smtClean="0">
                <a:latin typeface="Palatino Linotype" pitchFamily="18" charset="0"/>
              </a:rPr>
              <a:t>h</a:t>
            </a:r>
            <a:endParaRPr lang="en-US" sz="1800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Диуретици</a:t>
            </a:r>
            <a:r>
              <a:rPr lang="sr-Latn-RS" sz="1800" dirty="0" smtClean="0">
                <a:latin typeface="Palatino Linotype" pitchFamily="18" charset="0"/>
              </a:rPr>
              <a:t>-</a:t>
            </a:r>
            <a:r>
              <a:rPr lang="en-U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en-US" sz="1800" dirty="0" err="1" smtClean="0">
                <a:latin typeface="Palatino Linotype" pitchFamily="18" charset="0"/>
              </a:rPr>
              <a:t>i.v</a:t>
            </a:r>
            <a:r>
              <a:rPr lang="sr-Cyrl-RS" sz="1800" dirty="0" smtClean="0">
                <a:latin typeface="Palatino Linotype" pitchFamily="18" charset="0"/>
              </a:rPr>
              <a:t>. 80</a:t>
            </a:r>
            <a:r>
              <a:rPr lang="en-US" sz="1800" dirty="0" smtClean="0">
                <a:latin typeface="Palatino Linotype" pitchFamily="18" charset="0"/>
              </a:rPr>
              <a:t>/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120 </a:t>
            </a:r>
            <a:r>
              <a:rPr lang="en-US" sz="1800" dirty="0" smtClean="0">
                <a:latin typeface="Palatino Linotype" pitchFamily="18" charset="0"/>
              </a:rPr>
              <a:t>mg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фуросемид</a:t>
            </a:r>
            <a:r>
              <a:rPr lang="sr-Latn-RS" sz="1800" dirty="0" smtClean="0">
                <a:latin typeface="Palatino Linotype" pitchFamily="18" charset="0"/>
              </a:rPr>
              <a:t>a</a:t>
            </a:r>
            <a:endParaRPr lang="en-US" sz="1800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Наставак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инфузије уз одржавање диурезе 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el-GR" sz="1800" dirty="0">
                <a:latin typeface="Palatino Linotype" pitchFamily="18" charset="0"/>
              </a:rPr>
              <a:t>≥</a:t>
            </a:r>
            <a:r>
              <a:rPr lang="sr-Cyrl-RS" sz="1800" dirty="0" smtClean="0">
                <a:latin typeface="Palatino Linotype" pitchFamily="18" charset="0"/>
              </a:rPr>
              <a:t>100 </a:t>
            </a:r>
            <a:r>
              <a:rPr lang="sr-Latn-RS" sz="1800" dirty="0" smtClean="0">
                <a:latin typeface="Palatino Linotype" pitchFamily="18" charset="0"/>
              </a:rPr>
              <a:t>ml</a:t>
            </a:r>
            <a:r>
              <a:rPr lang="sr-Cyrl-RS" sz="1800" dirty="0" smtClean="0">
                <a:latin typeface="Palatino Linotype" pitchFamily="18" charset="0"/>
              </a:rPr>
              <a:t>/</a:t>
            </a:r>
            <a:r>
              <a:rPr lang="sr-Latn-RS" sz="1800" dirty="0" smtClean="0">
                <a:latin typeface="Palatino Linotype" pitchFamily="18" charset="0"/>
              </a:rPr>
              <a:t>h</a:t>
            </a:r>
            <a:r>
              <a:rPr lang="sr-Cyrl-RS" sz="1800" dirty="0" smtClean="0">
                <a:latin typeface="Palatino Linotype" pitchFamily="18" charset="0"/>
              </a:rPr>
              <a:t> манитол</a:t>
            </a:r>
            <a:r>
              <a:rPr lang="sr-Latn-RS" sz="1800" dirty="0" smtClean="0">
                <a:latin typeface="Palatino Linotype" pitchFamily="18" charset="0"/>
              </a:rPr>
              <a:t>a</a:t>
            </a:r>
            <a:endParaRPr lang="en-US" sz="1800" dirty="0">
              <a:latin typeface="Palatino Linotype" pitchFamily="18" charset="0"/>
            </a:endParaRPr>
          </a:p>
          <a:p>
            <a:pPr marL="0" lvl="0" indent="0">
              <a:buNone/>
            </a:pPr>
            <a:r>
              <a:rPr lang="sr-Cyrl-RS" sz="1800" dirty="0">
                <a:latin typeface="Palatino Linotype" pitchFamily="18" charset="0"/>
              </a:rPr>
              <a:t>2. </a:t>
            </a:r>
            <a:r>
              <a:rPr lang="sr-Cyrl-RS" sz="1800" b="1" dirty="0">
                <a:latin typeface="Palatino Linotype" pitchFamily="18" charset="0"/>
              </a:rPr>
              <a:t>дисеминована интраваскуларна коагулација</a:t>
            </a:r>
            <a:endParaRPr lang="en-US" sz="1800" b="1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Хепарин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5000 и.ј. </a:t>
            </a:r>
            <a:r>
              <a:rPr lang="sr-Latn-RS" sz="1800" dirty="0" smtClean="0">
                <a:latin typeface="Palatino Linotype" pitchFamily="18" charset="0"/>
              </a:rPr>
              <a:t>i.v.</a:t>
            </a:r>
            <a:r>
              <a:rPr lang="sr-Cyrl-RS" sz="1800" dirty="0" smtClean="0">
                <a:latin typeface="Palatino Linotype" pitchFamily="18" charset="0"/>
              </a:rPr>
              <a:t>. </a:t>
            </a:r>
            <a:r>
              <a:rPr lang="sr-Cyrl-RS" sz="1800" dirty="0">
                <a:latin typeface="Palatino Linotype" pitchFamily="18" charset="0"/>
              </a:rPr>
              <a:t>, наставити континураном инфузијом 1500 и.ј</a:t>
            </a:r>
            <a:r>
              <a:rPr lang="sr-Cyrl-RS" sz="1800" dirty="0" smtClean="0">
                <a:latin typeface="Palatino Linotype" pitchFamily="18" charset="0"/>
              </a:rPr>
              <a:t>./</a:t>
            </a:r>
            <a:r>
              <a:rPr lang="sr-Latn-RS" sz="1800" dirty="0" smtClean="0">
                <a:latin typeface="Palatino Linotype" pitchFamily="18" charset="0"/>
              </a:rPr>
              <a:t>h</a:t>
            </a:r>
            <a:r>
              <a:rPr lang="sr-Latn-RS" sz="1800" dirty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у </a:t>
            </a:r>
            <a:r>
              <a:rPr lang="sr-Cyrl-RS" sz="1800" dirty="0">
                <a:latin typeface="Palatino Linotype" pitchFamily="18" charset="0"/>
              </a:rPr>
              <a:t>току 6 </a:t>
            </a:r>
            <a:r>
              <a:rPr lang="sr-Latn-RS" sz="1800" dirty="0" smtClean="0">
                <a:latin typeface="Palatino Linotype" pitchFamily="18" charset="0"/>
              </a:rPr>
              <a:t>-</a:t>
            </a:r>
            <a:r>
              <a:rPr lang="sr-Cyrl-RS" sz="1800" dirty="0" smtClean="0">
                <a:latin typeface="Palatino Linotype" pitchFamily="18" charset="0"/>
              </a:rPr>
              <a:t>24</a:t>
            </a:r>
            <a:r>
              <a:rPr lang="sr-Latn-RS" sz="1800" dirty="0" smtClean="0">
                <a:latin typeface="Palatino Linotype" pitchFamily="18" charset="0"/>
              </a:rPr>
              <a:t>h</a:t>
            </a:r>
            <a:endParaRPr lang="en-US" sz="1800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Надокнада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тромбоцита </a:t>
            </a:r>
            <a:r>
              <a:rPr lang="sr-Cyrl-RS" sz="1800" dirty="0">
                <a:latin typeface="Palatino Linotype" pitchFamily="18" charset="0"/>
              </a:rPr>
              <a:t>и недостајућих фактора </a:t>
            </a:r>
            <a:r>
              <a:rPr lang="sr-Cyrl-RS" sz="1800" dirty="0" smtClean="0">
                <a:latin typeface="Palatino Linotype" pitchFamily="18" charset="0"/>
              </a:rPr>
              <a:t>коагулације</a:t>
            </a:r>
            <a:r>
              <a:rPr lang="sr-Latn-RS" sz="1800" dirty="0" smtClean="0">
                <a:latin typeface="Palatino Linotype" pitchFamily="18" charset="0"/>
              </a:rPr>
              <a:t>- </a:t>
            </a:r>
            <a:r>
              <a:rPr lang="sr-Cyrl-RS" sz="1800" dirty="0" smtClean="0">
                <a:latin typeface="Palatino Linotype" pitchFamily="18" charset="0"/>
              </a:rPr>
              <a:t>плазма</a:t>
            </a:r>
            <a:r>
              <a:rPr lang="sr-Cyrl-RS" sz="1800" dirty="0">
                <a:latin typeface="Palatino Linotype" pitchFamily="18" charset="0"/>
              </a:rPr>
              <a:t>, криопреципитати</a:t>
            </a:r>
            <a:endParaRPr lang="en-US" sz="1800" dirty="0">
              <a:latin typeface="Palatino Linotype" pitchFamily="18" charset="0"/>
            </a:endParaRPr>
          </a:p>
          <a:p>
            <a:pPr marL="0" lvl="0" indent="0">
              <a:buNone/>
            </a:pPr>
            <a:r>
              <a:rPr lang="sr-Cyrl-RS" sz="1800" dirty="0">
                <a:latin typeface="Palatino Linotype" pitchFamily="18" charset="0"/>
              </a:rPr>
              <a:t>3. </a:t>
            </a:r>
            <a:r>
              <a:rPr lang="sr-Cyrl-RS" sz="1800" b="1" dirty="0">
                <a:latin typeface="Palatino Linotype" pitchFamily="18" charset="0"/>
              </a:rPr>
              <a:t>респираторна терапија</a:t>
            </a:r>
            <a:endParaRPr lang="en-US" sz="1800" b="1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О2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кисеоничка маска</a:t>
            </a:r>
            <a:endParaRPr lang="en-US" sz="1800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Инвазивна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или неинвазивна механичка вентилација</a:t>
            </a:r>
            <a:endParaRPr lang="en-US" sz="1800" dirty="0">
              <a:latin typeface="Palatino Linotype" pitchFamily="18" charset="0"/>
            </a:endParaRPr>
          </a:p>
          <a:p>
            <a:pPr marL="0" lvl="0" indent="0">
              <a:buNone/>
            </a:pPr>
            <a:r>
              <a:rPr lang="sr-Cyrl-RS" sz="1800" dirty="0">
                <a:latin typeface="Palatino Linotype" pitchFamily="18" charset="0"/>
              </a:rPr>
              <a:t>4. тешка акутна бубрежна инсуфицијенција </a:t>
            </a:r>
            <a:r>
              <a:rPr lang="sr-Latn-RS" sz="1800" dirty="0" smtClean="0">
                <a:latin typeface="Palatino Linotype" pitchFamily="18" charset="0"/>
              </a:rPr>
              <a:t>-</a:t>
            </a:r>
            <a:r>
              <a:rPr lang="sr-Cyrl-RS" sz="1800" b="1" dirty="0" smtClean="0">
                <a:latin typeface="Palatino Linotype" pitchFamily="18" charset="0"/>
              </a:rPr>
              <a:t>дијализа</a:t>
            </a:r>
            <a:endParaRPr lang="en-US" sz="1800" b="1" dirty="0">
              <a:latin typeface="Palatino Linotype" pitchFamily="18" charset="0"/>
            </a:endParaRPr>
          </a:p>
          <a:p>
            <a:pPr lvl="0"/>
            <a:endParaRPr lang="sr-Latn-RS" sz="1800" dirty="0" smtClean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ако </a:t>
            </a:r>
            <a:r>
              <a:rPr lang="sr-Cyrl-RS" sz="1800" b="1" dirty="0">
                <a:latin typeface="Palatino Linotype" pitchFamily="18" charset="0"/>
              </a:rPr>
              <a:t>је утврђен узрок ахр може се трансфундовати нова крв</a:t>
            </a:r>
            <a:r>
              <a:rPr lang="sr-Latn-RS" sz="1800" b="1" dirty="0" smtClean="0">
                <a:latin typeface="Palatino Linotype" pitchFamily="18" charset="0"/>
              </a:rPr>
              <a:t>a</a:t>
            </a:r>
            <a:endParaRPr lang="en-US" sz="18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06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Одложена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послетрансфузијска </a:t>
            </a:r>
            <a:r>
              <a:rPr lang="sr-Cyrl-RS" dirty="0">
                <a:latin typeface="Palatino Linotype" pitchFamily="18" charset="0"/>
              </a:rPr>
              <a:t>хемолизна </a:t>
            </a:r>
            <a:r>
              <a:rPr lang="sr-Cyrl-RS" dirty="0" smtClean="0">
                <a:latin typeface="Palatino Linotype" pitchFamily="18" charset="0"/>
              </a:rPr>
              <a:t>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>
                <a:latin typeface="Palatino Linotype" pitchFamily="18" charset="0"/>
              </a:rPr>
              <a:t>Раније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 сензибилисано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примаоц </a:t>
            </a:r>
            <a:r>
              <a:rPr lang="sr-Cyrl-RS" dirty="0">
                <a:latin typeface="Palatino Linotype" pitchFamily="18" charset="0"/>
              </a:rPr>
              <a:t>на унети </a:t>
            </a:r>
            <a:r>
              <a:rPr lang="sr-Cyrl-RS" dirty="0" smtClean="0">
                <a:latin typeface="Palatino Linotype" pitchFamily="18" charset="0"/>
              </a:rPr>
              <a:t>антиген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трансфундованих </a:t>
            </a:r>
            <a:r>
              <a:rPr lang="sr-Cyrl-RS" dirty="0">
                <a:latin typeface="Palatino Linotype" pitchFamily="18" charset="0"/>
              </a:rPr>
              <a:t>еритроцита</a:t>
            </a:r>
          </a:p>
          <a:p>
            <a:r>
              <a:rPr lang="sr-Cyrl-RS" dirty="0" smtClean="0">
                <a:latin typeface="Palatino Linotype" pitchFamily="18" charset="0"/>
              </a:rPr>
              <a:t>Јавља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се 5 </a:t>
            </a:r>
            <a:r>
              <a:rPr lang="sr-Latn-RS" dirty="0" smtClean="0">
                <a:latin typeface="Palatino Linotype" pitchFamily="18" charset="0"/>
              </a:rPr>
              <a:t>-</a:t>
            </a:r>
            <a:r>
              <a:rPr lang="sr-Cyrl-RS" dirty="0" smtClean="0">
                <a:latin typeface="Palatino Linotype" pitchFamily="18" charset="0"/>
              </a:rPr>
              <a:t>14 </a:t>
            </a:r>
            <a:r>
              <a:rPr lang="sr-Cyrl-RS" dirty="0">
                <a:latin typeface="Palatino Linotype" pitchFamily="18" charset="0"/>
              </a:rPr>
              <a:t>дана од трансфузије </a:t>
            </a:r>
            <a:endParaRPr lang="sr-Latn-RS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Хемолиза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еритроцита дешава </a:t>
            </a:r>
            <a:r>
              <a:rPr lang="sr-Cyrl-RS" dirty="0" smtClean="0">
                <a:latin typeface="Palatino Linotype" pitchFamily="18" charset="0"/>
              </a:rPr>
              <a:t>се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екстраваскуларно </a:t>
            </a:r>
            <a:r>
              <a:rPr lang="sr-Cyrl-RS" dirty="0">
                <a:latin typeface="Palatino Linotype" pitchFamily="18" charset="0"/>
              </a:rPr>
              <a:t>у ретикулохистиоцитном систему</a:t>
            </a:r>
          </a:p>
          <a:p>
            <a:r>
              <a:rPr lang="sr-Cyrl-RS" dirty="0" smtClean="0">
                <a:latin typeface="Palatino Linotype" pitchFamily="18" charset="0"/>
              </a:rPr>
              <a:t>Знаци</a:t>
            </a:r>
            <a:r>
              <a:rPr lang="sr-Latn-RS" dirty="0" smtClean="0">
                <a:latin typeface="Palatino Linotype" pitchFamily="18" charset="0"/>
              </a:rPr>
              <a:t>: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повећање </a:t>
            </a:r>
            <a:r>
              <a:rPr lang="sr-Cyrl-RS" b="0" dirty="0">
                <a:latin typeface="Palatino Linotype" pitchFamily="18" charset="0"/>
              </a:rPr>
              <a:t>билирубина у крви</a:t>
            </a:r>
          </a:p>
          <a:p>
            <a:pPr lvl="1"/>
            <a:r>
              <a:rPr lang="sr-Cyrl-RS" b="0" dirty="0">
                <a:latin typeface="Palatino Linotype" pitchFamily="18" charset="0"/>
              </a:rPr>
              <a:t>смањење еритроцита и хемоглобина</a:t>
            </a:r>
          </a:p>
          <a:p>
            <a:r>
              <a:rPr lang="sr-Cyrl-RS" dirty="0" smtClean="0">
                <a:latin typeface="Palatino Linotype" pitchFamily="18" charset="0"/>
              </a:rPr>
              <a:t>Лабараторијска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испитивања алоантитела у крви </a:t>
            </a:r>
            <a:r>
              <a:rPr lang="sr-Cyrl-RS" dirty="0" smtClean="0">
                <a:latin typeface="Palatino Linotype" pitchFamily="18" charset="0"/>
              </a:rPr>
              <a:t>примаоца</a:t>
            </a:r>
            <a:endParaRPr lang="sr-Latn-RS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Нема ризика од акутне бубрежне инсуфицијенције</a:t>
            </a:r>
            <a:endParaRPr lang="sr-Cyrl-RS" dirty="0">
              <a:latin typeface="Palatino Linotype" pitchFamily="18" charset="0"/>
            </a:endParaRP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28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57200"/>
            <a:ext cx="7777162" cy="5080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Фебрилна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нехемолизна реакција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>
            <a:noAutofit/>
          </a:bodyPr>
          <a:lstStyle/>
          <a:p>
            <a:r>
              <a:rPr lang="sr-Cyrl-RS" sz="1800" dirty="0" smtClean="0">
                <a:latin typeface="Palatino Linotype" pitchFamily="18" charset="0"/>
              </a:rPr>
              <a:t>Најчешћа   непосредна </a:t>
            </a:r>
            <a:r>
              <a:rPr lang="sr-Cyrl-RS" sz="1800" dirty="0">
                <a:latin typeface="Palatino Linotype" pitchFamily="18" charset="0"/>
              </a:rPr>
              <a:t>послетрансфузијска реакција у </a:t>
            </a:r>
            <a:r>
              <a:rPr lang="sr-Cyrl-RS" sz="1800" b="1" dirty="0">
                <a:latin typeface="Palatino Linotype" pitchFamily="18" charset="0"/>
              </a:rPr>
              <a:t>1% </a:t>
            </a:r>
            <a:r>
              <a:rPr lang="sr-Cyrl-RS" sz="1800" dirty="0">
                <a:latin typeface="Palatino Linotype" pitchFamily="18" charset="0"/>
              </a:rPr>
              <a:t>трансфузија</a:t>
            </a:r>
            <a:endParaRPr lang="en-US" sz="1800" dirty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Последица-</a:t>
            </a:r>
            <a:r>
              <a:rPr lang="sr-Cyrl-RS" sz="1800" dirty="0" smtClean="0">
                <a:latin typeface="Palatino Linotype" pitchFamily="18" charset="0"/>
              </a:rPr>
              <a:t> имунски одговор </a:t>
            </a:r>
            <a:r>
              <a:rPr lang="sr-Cyrl-RS" sz="1800" dirty="0">
                <a:latin typeface="Palatino Linotype" pitchFamily="18" charset="0"/>
              </a:rPr>
              <a:t>примаочевих антилеукоцитарних </a:t>
            </a:r>
            <a:r>
              <a:rPr lang="sr-Cyrl-RS" sz="1800" dirty="0" smtClean="0">
                <a:latin typeface="Palatino Linotype" pitchFamily="18" charset="0"/>
              </a:rPr>
              <a:t>антитела</a:t>
            </a:r>
            <a:r>
              <a:rPr lang="sr-Cyrl-RS" sz="1800" dirty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са </a:t>
            </a:r>
            <a:r>
              <a:rPr lang="sr-Cyrl-RS" sz="1800" dirty="0">
                <a:latin typeface="Palatino Linotype" pitchFamily="18" charset="0"/>
              </a:rPr>
              <a:t>антигенима леукоцита даваоца</a:t>
            </a:r>
            <a:endParaRPr lang="en-US" sz="1800" dirty="0">
              <a:latin typeface="Palatino Linotype" pitchFamily="18" charset="0"/>
            </a:endParaRPr>
          </a:p>
          <a:p>
            <a:r>
              <a:rPr lang="sr-Cyrl-RS" sz="1800" dirty="0" smtClean="0">
                <a:latin typeface="Palatino Linotype" pitchFamily="18" charset="0"/>
              </a:rPr>
              <a:t>Најчешће  </a:t>
            </a:r>
            <a:r>
              <a:rPr lang="sr-Cyrl-RS" sz="1800" dirty="0">
                <a:latin typeface="Palatino Linotype" pitchFamily="18" charset="0"/>
              </a:rPr>
              <a:t>се јавља код мултитрансфундованих пацијената и жена </a:t>
            </a:r>
            <a:r>
              <a:rPr lang="sr-Cyrl-RS" sz="1800" dirty="0" smtClean="0">
                <a:latin typeface="Palatino Linotype" pitchFamily="18" charset="0"/>
              </a:rPr>
              <a:t>које</a:t>
            </a:r>
            <a:r>
              <a:rPr lang="sr-Cyrl-RS" sz="1800" dirty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су </a:t>
            </a:r>
            <a:r>
              <a:rPr lang="sr-Cyrl-RS" sz="1800" dirty="0">
                <a:latin typeface="Palatino Linotype" pitchFamily="18" charset="0"/>
              </a:rPr>
              <a:t>више пута рађале и који су већ били у контакту са антигенима </a:t>
            </a:r>
            <a:r>
              <a:rPr lang="sr-Cyrl-RS" sz="1800" dirty="0" smtClean="0">
                <a:latin typeface="Palatino Linotype" pitchFamily="18" charset="0"/>
              </a:rPr>
              <a:t>на</a:t>
            </a:r>
            <a:r>
              <a:rPr lang="sr-Cyrl-RS" sz="1800" dirty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леукоцитима </a:t>
            </a:r>
            <a:r>
              <a:rPr lang="sr-Cyrl-RS" sz="1800" dirty="0">
                <a:latin typeface="Palatino Linotype" pitchFamily="18" charset="0"/>
              </a:rPr>
              <a:t>претходних трансфузија</a:t>
            </a:r>
            <a:endParaRPr lang="en-US" sz="1800" dirty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Симптоми  </a:t>
            </a:r>
            <a:r>
              <a:rPr lang="sr-Cyrl-RS" sz="1800" b="1" dirty="0">
                <a:latin typeface="Palatino Linotype" pitchFamily="18" charset="0"/>
              </a:rPr>
              <a:t>и </a:t>
            </a:r>
            <a:r>
              <a:rPr lang="sr-Cyrl-RS" sz="1800" b="1" dirty="0" smtClean="0">
                <a:latin typeface="Palatino Linotype" pitchFamily="18" charset="0"/>
              </a:rPr>
              <a:t>знаци</a:t>
            </a:r>
            <a:r>
              <a:rPr lang="sr-Cyrl-RS" sz="1800" dirty="0" smtClean="0">
                <a:latin typeface="Palatino Linotype" pitchFamily="18" charset="0"/>
              </a:rPr>
              <a:t>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sr-Cyrl-RS" sz="1400" b="0" dirty="0">
                <a:latin typeface="Palatino Linotype" pitchFamily="18" charset="0"/>
              </a:rPr>
              <a:t>фебрилност 0.5 </a:t>
            </a:r>
            <a:r>
              <a:rPr lang="sr-Cyrl-RS" sz="1400" b="0" dirty="0" smtClean="0">
                <a:latin typeface="Palatino Linotype" pitchFamily="18" charset="0"/>
              </a:rPr>
              <a:t>-3</a:t>
            </a:r>
            <a:r>
              <a:rPr lang="sr-Latn-RS" sz="1400" b="0" dirty="0" smtClean="0">
                <a:latin typeface="Palatino Linotype" pitchFamily="18" charset="0"/>
              </a:rPr>
              <a:t>h </a:t>
            </a:r>
            <a:r>
              <a:rPr lang="sr-Cyrl-RS" sz="1400" b="0" dirty="0" smtClean="0">
                <a:latin typeface="Palatino Linotype" pitchFamily="18" charset="0"/>
              </a:rPr>
              <a:t>после </a:t>
            </a:r>
            <a:r>
              <a:rPr lang="sr-Cyrl-RS" sz="1400" b="0" dirty="0">
                <a:latin typeface="Palatino Linotype" pitchFamily="18" charset="0"/>
              </a:rPr>
              <a:t>највише 200 </a:t>
            </a:r>
            <a:r>
              <a:rPr lang="sr-Latn-RS" sz="1400" b="0" dirty="0" smtClean="0">
                <a:latin typeface="Palatino Linotype" pitchFamily="18" charset="0"/>
              </a:rPr>
              <a:t>ml</a:t>
            </a:r>
            <a:r>
              <a:rPr lang="sr-Cyrl-RS" sz="1400" b="0" dirty="0" smtClean="0">
                <a:latin typeface="Palatino Linotype" pitchFamily="18" charset="0"/>
              </a:rPr>
              <a:t>трансфузије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>
                <a:latin typeface="Palatino Linotype" pitchFamily="18" charset="0"/>
              </a:rPr>
              <a:t>главобоља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>
                <a:latin typeface="Palatino Linotype" pitchFamily="18" charset="0"/>
              </a:rPr>
              <a:t>дрхтавица, малаксалост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>
                <a:latin typeface="Palatino Linotype" pitchFamily="18" charset="0"/>
              </a:rPr>
              <a:t>болови у мишићима груди и леђа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>
                <a:latin typeface="Palatino Linotype" pitchFamily="18" charset="0"/>
              </a:rPr>
              <a:t>мука повраћање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>
                <a:latin typeface="Palatino Linotype" pitchFamily="18" charset="0"/>
              </a:rPr>
              <a:t>хипотензија изузетно ретка</a:t>
            </a:r>
            <a:endParaRPr lang="en-US" sz="1400" b="0" dirty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Диференцијална  </a:t>
            </a:r>
            <a:r>
              <a:rPr lang="sr-Cyrl-RS" sz="1800" b="1" dirty="0">
                <a:latin typeface="Palatino Linotype" pitchFamily="18" charset="0"/>
              </a:rPr>
              <a:t>дијагноза </a:t>
            </a:r>
            <a:r>
              <a:rPr lang="sr-Cyrl-RS" sz="1800" dirty="0">
                <a:latin typeface="Palatino Linotype" pitchFamily="18" charset="0"/>
              </a:rPr>
              <a:t>у односу на трансфузију </a:t>
            </a:r>
            <a:r>
              <a:rPr lang="sr-Cyrl-RS" sz="1800" dirty="0" smtClean="0">
                <a:latin typeface="Palatino Linotype" pitchFamily="18" charset="0"/>
              </a:rPr>
              <a:t>контаминирану</a:t>
            </a:r>
            <a:r>
              <a:rPr lang="sr-Cyrl-RS" sz="1800" dirty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бактеријама</a:t>
            </a:r>
            <a:endParaRPr lang="en-US" sz="1800" dirty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Поступак</a:t>
            </a:r>
            <a:r>
              <a:rPr lang="sr-Cyrl-RS" sz="1800" dirty="0" smtClean="0">
                <a:latin typeface="Palatino Linotype" pitchFamily="18" charset="0"/>
              </a:rPr>
              <a:t>:  </a:t>
            </a:r>
            <a:r>
              <a:rPr lang="sr-Cyrl-RS" sz="1800" dirty="0">
                <a:latin typeface="Palatino Linotype" pitchFamily="18" charset="0"/>
              </a:rPr>
              <a:t>одмах зауставити трансфузију и утврдити узрок</a:t>
            </a:r>
            <a:endParaRPr lang="en-US" sz="1800" dirty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Терапија</a:t>
            </a:r>
            <a:r>
              <a:rPr lang="sr-Cyrl-RS" sz="1800" dirty="0" smtClean="0">
                <a:latin typeface="Palatino Linotype" pitchFamily="18" charset="0"/>
              </a:rPr>
              <a:t>:  антипиретици- Новалгетол</a:t>
            </a:r>
            <a:endParaRPr lang="en-US" sz="1800" dirty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Превенција</a:t>
            </a:r>
            <a:r>
              <a:rPr lang="sr-Cyrl-RS" sz="1800" dirty="0" smtClean="0">
                <a:latin typeface="Palatino Linotype" pitchFamily="18" charset="0"/>
              </a:rPr>
              <a:t>:  </a:t>
            </a:r>
            <a:r>
              <a:rPr lang="sr-Cyrl-RS" sz="1800" dirty="0">
                <a:latin typeface="Palatino Linotype" pitchFamily="18" charset="0"/>
              </a:rPr>
              <a:t>крв сиромашна у </a:t>
            </a:r>
            <a:r>
              <a:rPr lang="sr-Cyrl-RS" sz="1800" dirty="0" smtClean="0">
                <a:latin typeface="Palatino Linotype" pitchFamily="18" charset="0"/>
              </a:rPr>
              <a:t>леукоцитима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75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Алергијске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реакције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r>
              <a:rPr lang="sr-Cyrl-RS" sz="1800" dirty="0" smtClean="0">
                <a:latin typeface="Palatino Linotype" pitchFamily="18" charset="0"/>
              </a:rPr>
              <a:t>Најчешћи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нежељени ефекти</a:t>
            </a:r>
            <a:endParaRPr lang="sr-Latn-RS" sz="1800" dirty="0">
              <a:latin typeface="Palatino Linotype" pitchFamily="18" charset="0"/>
            </a:endParaRPr>
          </a:p>
          <a:p>
            <a:r>
              <a:rPr lang="sr-Cyrl-RS" sz="1800" dirty="0" smtClean="0">
                <a:latin typeface="Palatino Linotype" pitchFamily="18" charset="0"/>
              </a:rPr>
              <a:t>Чешће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после трансфузије целе крви, плазме и протеинских продуката</a:t>
            </a:r>
          </a:p>
          <a:p>
            <a:r>
              <a:rPr lang="sr-Cyrl-RS" sz="1800" dirty="0" smtClean="0">
                <a:latin typeface="Palatino Linotype" pitchFamily="18" charset="0"/>
              </a:rPr>
              <a:t>Реакција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антитела примаоца са антигенима протеина у крви даваоца</a:t>
            </a:r>
          </a:p>
          <a:p>
            <a:r>
              <a:rPr lang="sr-Cyrl-RS" sz="1800" dirty="0" smtClean="0">
                <a:latin typeface="Palatino Linotype" pitchFamily="18" charset="0"/>
              </a:rPr>
              <a:t>Симптоми</a:t>
            </a:r>
            <a:r>
              <a:rPr lang="sr-Latn-RS" sz="1800" dirty="0" smtClean="0">
                <a:latin typeface="Palatino Linotype" pitchFamily="18" charset="0"/>
              </a:rPr>
              <a:t>  </a:t>
            </a:r>
            <a:r>
              <a:rPr lang="sr-Cyrl-RS" sz="1800" dirty="0" smtClean="0">
                <a:latin typeface="Palatino Linotype" pitchFamily="18" charset="0"/>
              </a:rPr>
              <a:t>и знаци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јављају </a:t>
            </a:r>
            <a:r>
              <a:rPr lang="sr-Latn-RS" sz="1400" b="0" dirty="0" smtClean="0">
                <a:latin typeface="Palatino Linotype" pitchFamily="18" charset="0"/>
              </a:rPr>
              <a:t> </a:t>
            </a:r>
            <a:r>
              <a:rPr lang="sr-Cyrl-RS" sz="1400" b="0" dirty="0" smtClean="0">
                <a:latin typeface="Palatino Linotype" pitchFamily="18" charset="0"/>
              </a:rPr>
              <a:t>се након трансфузије бар половине јединице крви, односно</a:t>
            </a:r>
            <a:r>
              <a:rPr lang="sr-Latn-RS" sz="1400" b="0" dirty="0" smtClean="0">
                <a:latin typeface="Palatino Linotype" pitchFamily="18" charset="0"/>
              </a:rPr>
              <a:t> </a:t>
            </a:r>
            <a:r>
              <a:rPr lang="sr-Cyrl-RS" sz="1400" b="0" dirty="0" smtClean="0">
                <a:latin typeface="Palatino Linotype" pitchFamily="18" charset="0"/>
              </a:rPr>
              <a:t>одговарајуће количине плазме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Свраб</a:t>
            </a:r>
            <a:r>
              <a:rPr lang="sr-Latn-RS" sz="1400" b="0" dirty="0" smtClean="0">
                <a:latin typeface="Palatino Linotype" pitchFamily="18" charset="0"/>
              </a:rPr>
              <a:t> </a:t>
            </a:r>
            <a:r>
              <a:rPr lang="sr-Cyrl-RS" sz="1400" b="0" dirty="0" smtClean="0">
                <a:latin typeface="Palatino Linotype" pitchFamily="18" charset="0"/>
              </a:rPr>
              <a:t> удружен са осипом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Уртикарија</a:t>
            </a:r>
            <a:r>
              <a:rPr lang="sr-Latn-RS" sz="1400" b="0" dirty="0" smtClean="0">
                <a:latin typeface="Palatino Linotype" pitchFamily="18" charset="0"/>
              </a:rPr>
              <a:t> </a:t>
            </a:r>
            <a:r>
              <a:rPr lang="sr-Cyrl-RS" sz="1400" b="0" dirty="0" smtClean="0">
                <a:latin typeface="Palatino Linotype" pitchFamily="18" charset="0"/>
              </a:rPr>
              <a:t> по кожи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Пораст телесне температуре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Респираторне  сметње</a:t>
            </a:r>
          </a:p>
          <a:p>
            <a:r>
              <a:rPr lang="sr-Cyrl-RS" sz="1800" dirty="0" smtClean="0">
                <a:latin typeface="Palatino Linotype" pitchFamily="18" charset="0"/>
              </a:rPr>
              <a:t>Поступак: </a:t>
            </a:r>
            <a:endParaRPr lang="sr-Cyrl-RS" sz="180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Зауставити  трансфузију без извлачења каниле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Антихистаминици </a:t>
            </a:r>
            <a:r>
              <a:rPr lang="sr-Latn-RS" sz="1400" b="0" dirty="0" smtClean="0">
                <a:latin typeface="Palatino Linotype" pitchFamily="18" charset="0"/>
              </a:rPr>
              <a:t>Phenergan</a:t>
            </a:r>
            <a:endParaRPr lang="sr-Cyrl-RS" sz="1400" b="0" dirty="0" smtClean="0">
              <a:latin typeface="Palatino Linotype" pitchFamily="18" charset="0"/>
            </a:endParaRPr>
          </a:p>
          <a:p>
            <a:pPr lvl="1"/>
            <a:r>
              <a:rPr lang="sr-Latn-RS" sz="1400" b="0" dirty="0" smtClean="0">
                <a:latin typeface="Palatino Linotype" pitchFamily="18" charset="0"/>
              </a:rPr>
              <a:t>CaCl2</a:t>
            </a:r>
            <a:endParaRPr lang="sr-Cyrl-R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Антипиретици  Новалгетол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Кортикостероиди  </a:t>
            </a:r>
            <a:r>
              <a:rPr lang="sr-Cyrl-RS" sz="1400" b="0" dirty="0">
                <a:latin typeface="Palatino Linotype" pitchFamily="18" charset="0"/>
              </a:rPr>
              <a:t>Х</a:t>
            </a:r>
            <a:r>
              <a:rPr lang="sr-Cyrl-RS" sz="1400" b="0" dirty="0" smtClean="0">
                <a:latin typeface="Palatino Linotype" pitchFamily="18" charset="0"/>
              </a:rPr>
              <a:t>идрокортизон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адреналин</a:t>
            </a:r>
          </a:p>
        </p:txBody>
      </p:sp>
    </p:spTree>
    <p:extLst>
      <p:ext uri="{BB962C8B-B14F-4D97-AF65-F5344CB8AC3E}">
        <p14:creationId xmlns:p14="http://schemas.microsoft.com/office/powerpoint/2010/main" val="70715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А</a:t>
            </a:r>
            <a:r>
              <a:rPr lang="en-US" dirty="0" err="1" smtClean="0">
                <a:latin typeface="Palatino Linotype" pitchFamily="18" charset="0"/>
              </a:rPr>
              <a:t>кутни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некардиогени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едем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плућа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en-US" sz="1600" dirty="0" err="1" smtClean="0">
                <a:latin typeface="Palatino Linotype" pitchFamily="18" charset="0"/>
              </a:rPr>
              <a:t>оследица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реакције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између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даваочевих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антилеукоцитарних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антитела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и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примаочевих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леукоцита</a:t>
            </a:r>
            <a:endParaRPr lang="en-US" sz="1600" dirty="0">
              <a:latin typeface="Palatino Linotype" pitchFamily="18" charset="0"/>
            </a:endParaRPr>
          </a:p>
          <a:p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en-US" sz="1600" dirty="0" err="1" smtClean="0">
                <a:latin typeface="Palatino Linotype" pitchFamily="18" charset="0"/>
              </a:rPr>
              <a:t>астаје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повећана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пропустљивост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ендотела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плућних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капилара</a:t>
            </a:r>
            <a:endParaRPr lang="en-US" sz="1600" dirty="0">
              <a:latin typeface="Palatino Linotype" pitchFamily="18" charset="0"/>
            </a:endParaRPr>
          </a:p>
          <a:p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en-US" sz="1600" dirty="0" err="1" smtClean="0">
                <a:latin typeface="Palatino Linotype" pitchFamily="18" charset="0"/>
              </a:rPr>
              <a:t>акупља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течност</a:t>
            </a:r>
            <a:r>
              <a:rPr lang="en-US" sz="1600" dirty="0">
                <a:latin typeface="Palatino Linotype" pitchFamily="18" charset="0"/>
              </a:rPr>
              <a:t> у </a:t>
            </a:r>
            <a:r>
              <a:rPr lang="en-US" sz="1600" dirty="0" err="1">
                <a:latin typeface="Palatino Linotype" pitchFamily="18" charset="0"/>
              </a:rPr>
              <a:t>интерстицијуму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плућа</a:t>
            </a:r>
            <a:r>
              <a:rPr lang="en-US" sz="1600" dirty="0">
                <a:latin typeface="Palatino Linotype" pitchFamily="18" charset="0"/>
              </a:rPr>
              <a:t> и </a:t>
            </a:r>
            <a:r>
              <a:rPr lang="en-US" sz="1600" dirty="0" err="1">
                <a:latin typeface="Palatino Linotype" pitchFamily="18" charset="0"/>
              </a:rPr>
              <a:t>алвеолама</a:t>
            </a:r>
            <a:endParaRPr lang="en-US" sz="1600" dirty="0">
              <a:latin typeface="Palatino Linotype" pitchFamily="18" charset="0"/>
            </a:endParaRPr>
          </a:p>
          <a:p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en-US" sz="1600" dirty="0" err="1" smtClean="0">
                <a:latin typeface="Palatino Linotype" pitchFamily="18" charset="0"/>
              </a:rPr>
              <a:t>лућни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едем</a:t>
            </a:r>
            <a:endParaRPr lang="en-US" sz="1600" dirty="0">
              <a:latin typeface="Palatino Linotype" pitchFamily="18" charset="0"/>
            </a:endParaRPr>
          </a:p>
          <a:p>
            <a:r>
              <a:rPr lang="sr-Cyrl-RS" sz="1600" b="1" dirty="0" smtClean="0">
                <a:latin typeface="Palatino Linotype" pitchFamily="18" charset="0"/>
              </a:rPr>
              <a:t>С</a:t>
            </a:r>
            <a:r>
              <a:rPr lang="en-US" sz="1600" b="1" dirty="0" err="1" smtClean="0">
                <a:latin typeface="Palatino Linotype" pitchFamily="18" charset="0"/>
              </a:rPr>
              <a:t>имптоми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r>
              <a:rPr lang="en-US" sz="1600" b="1" dirty="0" smtClean="0">
                <a:latin typeface="Palatino Linotype" pitchFamily="18" charset="0"/>
              </a:rPr>
              <a:t>и </a:t>
            </a:r>
            <a:r>
              <a:rPr lang="en-US" sz="1600" b="1" dirty="0" err="1">
                <a:latin typeface="Palatino Linotype" pitchFamily="18" charset="0"/>
              </a:rPr>
              <a:t>знаци</a:t>
            </a:r>
            <a:endParaRPr lang="en-US" sz="1600" b="1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К</a:t>
            </a:r>
            <a:r>
              <a:rPr lang="en-US" sz="1400" b="0" dirty="0" err="1" smtClean="0">
                <a:latin typeface="Palatino Linotype" pitchFamily="18" charset="0"/>
              </a:rPr>
              <a:t>ашаљ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Д</a:t>
            </a:r>
            <a:r>
              <a:rPr lang="en-US" sz="1400" b="0" dirty="0" err="1" smtClean="0">
                <a:latin typeface="Palatino Linotype" pitchFamily="18" charset="0"/>
              </a:rPr>
              <a:t>испнеја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 smtClean="0">
                <a:latin typeface="Palatino Linotype" pitchFamily="18" charset="0"/>
              </a:rPr>
              <a:t>отежано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 smtClean="0">
                <a:latin typeface="Palatino Linotype" pitchFamily="18" charset="0"/>
              </a:rPr>
              <a:t>дисање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Б</a:t>
            </a:r>
            <a:r>
              <a:rPr lang="en-US" sz="1400" b="0" dirty="0" err="1" smtClean="0">
                <a:latin typeface="Palatino Linotype" pitchFamily="18" charset="0"/>
              </a:rPr>
              <a:t>ол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en-US" sz="1400" b="0" dirty="0">
                <a:latin typeface="Palatino Linotype" pitchFamily="18" charset="0"/>
              </a:rPr>
              <a:t>у </a:t>
            </a:r>
            <a:r>
              <a:rPr lang="en-US" sz="1400" b="0" dirty="0" err="1">
                <a:latin typeface="Palatino Linotype" pitchFamily="18" charset="0"/>
              </a:rPr>
              <a:t>грудном</a:t>
            </a:r>
            <a:r>
              <a:rPr lang="en-US" sz="1400" b="0" dirty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кошу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Д</a:t>
            </a:r>
            <a:r>
              <a:rPr lang="en-US" sz="1400" b="0" dirty="0" err="1" smtClean="0">
                <a:latin typeface="Palatino Linotype" pitchFamily="18" charset="0"/>
              </a:rPr>
              <a:t>рхтавица</a:t>
            </a:r>
            <a:r>
              <a:rPr lang="en-US" sz="1400" b="0" dirty="0" smtClean="0">
                <a:latin typeface="Palatino Linotype" pitchFamily="18" charset="0"/>
              </a:rPr>
              <a:t>, </a:t>
            </a:r>
            <a:r>
              <a:rPr lang="en-US" sz="1400" b="0" dirty="0" err="1">
                <a:latin typeface="Palatino Linotype" pitchFamily="18" charset="0"/>
              </a:rPr>
              <a:t>висока</a:t>
            </a:r>
            <a:r>
              <a:rPr lang="en-US" sz="1400" b="0" dirty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телесна</a:t>
            </a:r>
            <a:r>
              <a:rPr lang="en-US" sz="1400" b="0" dirty="0">
                <a:latin typeface="Palatino Linotype" pitchFamily="18" charset="0"/>
              </a:rPr>
              <a:t> т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Х</a:t>
            </a:r>
            <a:r>
              <a:rPr lang="en-US" sz="1400" b="0" dirty="0" err="1" smtClean="0">
                <a:latin typeface="Palatino Linotype" pitchFamily="18" charset="0"/>
              </a:rPr>
              <a:t>ипертензија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Х</a:t>
            </a:r>
            <a:r>
              <a:rPr lang="en-US" sz="1400" b="0" dirty="0" err="1" smtClean="0">
                <a:latin typeface="Palatino Linotype" pitchFamily="18" charset="0"/>
              </a:rPr>
              <a:t>ипоксија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 smtClean="0">
                <a:latin typeface="Palatino Linotype" pitchFamily="18" charset="0"/>
              </a:rPr>
              <a:t>са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цијанозом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Р</a:t>
            </a:r>
            <a:r>
              <a:rPr lang="en-US" sz="1400" b="0" dirty="0" err="1" smtClean="0">
                <a:latin typeface="Palatino Linotype" pitchFamily="18" charset="0"/>
              </a:rPr>
              <a:t>тг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 smtClean="0">
                <a:latin typeface="Palatino Linotype" pitchFamily="18" charset="0"/>
              </a:rPr>
              <a:t>плућа</a:t>
            </a:r>
            <a:r>
              <a:rPr lang="sr-Cyrl-RS" sz="1400" b="0" dirty="0">
                <a:latin typeface="Palatino Linotype" pitchFamily="18" charset="0"/>
              </a:rPr>
              <a:t>-</a:t>
            </a:r>
            <a:r>
              <a:rPr lang="en-US" sz="1400" b="0" dirty="0" err="1" smtClean="0">
                <a:latin typeface="Palatino Linotype" pitchFamily="18" charset="0"/>
              </a:rPr>
              <a:t>дифузни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мрљасти</a:t>
            </a:r>
            <a:r>
              <a:rPr lang="en-US" sz="1400" b="0" dirty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инфилтрати</a:t>
            </a:r>
            <a:endParaRPr lang="en-US" sz="1400" b="0" dirty="0">
              <a:latin typeface="Palatino Linotype" pitchFamily="18" charset="0"/>
            </a:endParaRPr>
          </a:p>
          <a:p>
            <a:r>
              <a:rPr lang="sr-Cyrl-RS" sz="1600" b="1" dirty="0" smtClean="0">
                <a:latin typeface="Palatino Linotype" pitchFamily="18" charset="0"/>
              </a:rPr>
              <a:t>П</a:t>
            </a:r>
            <a:r>
              <a:rPr lang="en-US" sz="1600" b="1" dirty="0" err="1" smtClean="0">
                <a:latin typeface="Palatino Linotype" pitchFamily="18" charset="0"/>
              </a:rPr>
              <a:t>оступак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endParaRPr lang="en-US" sz="1600" b="1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З</a:t>
            </a:r>
            <a:r>
              <a:rPr lang="en-US" sz="1400" b="0" dirty="0" err="1" smtClean="0">
                <a:latin typeface="Palatino Linotype" pitchFamily="18" charset="0"/>
              </a:rPr>
              <a:t>ауставити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трансфузију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Р</a:t>
            </a:r>
            <a:r>
              <a:rPr lang="en-US" sz="1400" b="0" dirty="0" err="1" smtClean="0">
                <a:latin typeface="Palatino Linotype" pitchFamily="18" charset="0"/>
              </a:rPr>
              <a:t>еспираторна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подршка</a:t>
            </a:r>
            <a:r>
              <a:rPr lang="en-US" sz="1400" b="0" dirty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вентилатор</a:t>
            </a:r>
            <a:r>
              <a:rPr lang="en-US" sz="1400" b="0" dirty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за</a:t>
            </a:r>
            <a:r>
              <a:rPr lang="en-US" sz="1400" b="0" dirty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дисање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О</a:t>
            </a:r>
            <a:r>
              <a:rPr lang="en-US" sz="1400" b="0" dirty="0" smtClean="0">
                <a:latin typeface="Palatino Linotype" pitchFamily="18" charset="0"/>
              </a:rPr>
              <a:t>2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Д</a:t>
            </a:r>
            <a:r>
              <a:rPr lang="en-US" sz="1400" b="0" dirty="0" err="1" smtClean="0">
                <a:latin typeface="Palatino Linotype" pitchFamily="18" charset="0"/>
              </a:rPr>
              <a:t>иуретици</a:t>
            </a:r>
            <a:r>
              <a:rPr lang="sr-Cyrl-RS" sz="1400" b="0" dirty="0" smtClean="0">
                <a:latin typeface="Palatino Linotype" pitchFamily="18" charset="0"/>
              </a:rPr>
              <a:t>- 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sr-Cyrl-RS" sz="1400" b="0" dirty="0" smtClean="0">
                <a:latin typeface="Palatino Linotype" pitchFamily="18" charset="0"/>
              </a:rPr>
              <a:t>ф</a:t>
            </a:r>
            <a:r>
              <a:rPr lang="en-US" sz="1400" b="0" dirty="0" err="1" smtClean="0">
                <a:latin typeface="Palatino Linotype" pitchFamily="18" charset="0"/>
              </a:rPr>
              <a:t>уросемид</a:t>
            </a:r>
            <a:r>
              <a:rPr lang="sr-Cyrl-RS" sz="1400" b="0" dirty="0" smtClean="0">
                <a:latin typeface="Palatino Linotype" pitchFamily="18" charset="0"/>
              </a:rPr>
              <a:t>-</a:t>
            </a:r>
            <a:r>
              <a:rPr lang="sr-Latn-RS" sz="1400" b="0" i="1" dirty="0" smtClean="0">
                <a:latin typeface="Palatino Linotype" pitchFamily="18" charset="0"/>
              </a:rPr>
              <a:t>Lasix®	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Кортикостероиди-  Хидрокортизон</a:t>
            </a:r>
            <a:endParaRPr lang="en-US" sz="1400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08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Б</a:t>
            </a:r>
            <a:r>
              <a:rPr lang="en-US" dirty="0" err="1" smtClean="0">
                <a:latin typeface="Palatino Linotype" pitchFamily="18" charset="0"/>
              </a:rPr>
              <a:t>актеријска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контаминација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крви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Palatino Linotype" pitchFamily="18" charset="0"/>
              </a:rPr>
              <a:t>И</a:t>
            </a:r>
            <a:r>
              <a:rPr lang="en-US" dirty="0" err="1" smtClean="0">
                <a:latin typeface="Palatino Linotype" pitchFamily="18" charset="0"/>
              </a:rPr>
              <a:t>зазива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септичну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реакцију</a:t>
            </a:r>
            <a:endParaRPr lang="en-US" dirty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У</a:t>
            </a:r>
            <a:r>
              <a:rPr lang="en-US" dirty="0" err="1" smtClean="0">
                <a:latin typeface="Palatino Linotype" pitchFamily="18" charset="0"/>
              </a:rPr>
              <a:t>честалост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контаминације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смањује</a:t>
            </a:r>
            <a:r>
              <a:rPr lang="sr-Cyrl-RS" dirty="0" smtClean="0">
                <a:latin typeface="Palatino Linotype" pitchFamily="18" charset="0"/>
              </a:rPr>
              <a:t>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Б</a:t>
            </a:r>
            <a:r>
              <a:rPr lang="en-US" b="0" dirty="0" err="1" smtClean="0">
                <a:latin typeface="Palatino Linotype" pitchFamily="18" charset="0"/>
              </a:rPr>
              <a:t>рижљиво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узимање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крви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од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давалаца</a:t>
            </a:r>
            <a:endParaRPr lang="en-US" b="0" dirty="0">
              <a:latin typeface="Palatino Linotype" pitchFamily="18" charset="0"/>
            </a:endParaRP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З</a:t>
            </a:r>
            <a:r>
              <a:rPr lang="en-US" b="0" dirty="0" err="1" smtClean="0">
                <a:latin typeface="Palatino Linotype" pitchFamily="18" charset="0"/>
              </a:rPr>
              <a:t>атворени</a:t>
            </a:r>
            <a:r>
              <a:rPr lang="sr-Cyrl-RS" b="0" dirty="0" smtClean="0">
                <a:latin typeface="Palatino Linotype" pitchFamily="18" charset="0"/>
              </a:rPr>
              <a:t> </a:t>
            </a:r>
            <a:r>
              <a:rPr lang="en-US" b="0" dirty="0" err="1" smtClean="0">
                <a:latin typeface="Palatino Linotype" pitchFamily="18" charset="0"/>
              </a:rPr>
              <a:t>системи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прибора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за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узимање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крви</a:t>
            </a:r>
            <a:endParaRPr lang="en-US" b="0" dirty="0">
              <a:latin typeface="Palatino Linotype" pitchFamily="18" charset="0"/>
            </a:endParaRP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Б</a:t>
            </a:r>
            <a:r>
              <a:rPr lang="en-US" b="0" dirty="0" err="1" smtClean="0">
                <a:latin typeface="Palatino Linotype" pitchFamily="18" charset="0"/>
              </a:rPr>
              <a:t>рижљиво</a:t>
            </a:r>
            <a:r>
              <a:rPr lang="sr-Cyrl-RS" b="0" dirty="0" smtClean="0">
                <a:latin typeface="Palatino Linotype" pitchFamily="18" charset="0"/>
              </a:rPr>
              <a:t> </a:t>
            </a:r>
            <a:r>
              <a:rPr lang="en-US" b="0" dirty="0" err="1" smtClean="0">
                <a:latin typeface="Palatino Linotype" pitchFamily="18" charset="0"/>
              </a:rPr>
              <a:t>чување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на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одговарајућим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 smtClean="0">
                <a:latin typeface="Palatino Linotype" pitchFamily="18" charset="0"/>
              </a:rPr>
              <a:t>температурама</a:t>
            </a:r>
            <a:endParaRPr lang="sr-Cyrl-RS" b="0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Најчешће бактерије:</a:t>
            </a:r>
          </a:p>
          <a:p>
            <a:pPr lvl="1"/>
            <a:r>
              <a:rPr lang="en-US" b="0" dirty="0" smtClean="0">
                <a:latin typeface="Palatino Linotype" pitchFamily="18" charset="0"/>
              </a:rPr>
              <a:t>Staphylococcus </a:t>
            </a:r>
            <a:r>
              <a:rPr lang="en-US" b="0" dirty="0" err="1" smtClean="0">
                <a:latin typeface="Palatino Linotype" pitchFamily="18" charset="0"/>
              </a:rPr>
              <a:t>epidermidis</a:t>
            </a:r>
            <a:r>
              <a:rPr lang="en-US" b="0" dirty="0" smtClean="0">
                <a:latin typeface="Palatino Linotype" pitchFamily="18" charset="0"/>
              </a:rPr>
              <a:t>,</a:t>
            </a:r>
            <a:endParaRPr lang="en-US" b="0" dirty="0">
              <a:latin typeface="Palatino Linotype" pitchFamily="18" charset="0"/>
            </a:endParaRPr>
          </a:p>
          <a:p>
            <a:pPr lvl="1"/>
            <a:r>
              <a:rPr lang="en-US" b="0" dirty="0" smtClean="0">
                <a:latin typeface="Palatino Linotype" pitchFamily="18" charset="0"/>
              </a:rPr>
              <a:t>Staphylococcus </a:t>
            </a:r>
            <a:r>
              <a:rPr lang="en-US" b="0" dirty="0" err="1" smtClean="0">
                <a:latin typeface="Palatino Linotype" pitchFamily="18" charset="0"/>
              </a:rPr>
              <a:t>aureus</a:t>
            </a:r>
            <a:endParaRPr lang="sr-Cyrl-RS" b="0" dirty="0" smtClean="0">
              <a:latin typeface="Palatino Linotype" pitchFamily="18" charset="0"/>
            </a:endParaRPr>
          </a:p>
          <a:p>
            <a:pPr marL="0" indent="0">
              <a:buNone/>
            </a:pPr>
            <a:endParaRPr lang="en-US" dirty="0" smtClean="0">
              <a:latin typeface="Palatino Linotype" pitchFamily="18" charset="0"/>
            </a:endParaRP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9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Palatino Linotype" pitchFamily="18" charset="0"/>
              </a:rPr>
              <a:t>Б</a:t>
            </a:r>
            <a:r>
              <a:rPr lang="en-US" dirty="0" err="1">
                <a:latin typeface="Palatino Linotype" pitchFamily="18" charset="0"/>
              </a:rPr>
              <a:t>актеријска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контаминација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крви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7777162" cy="4968875"/>
          </a:xfrm>
        </p:spPr>
        <p:txBody>
          <a:bodyPr>
            <a:noAutofit/>
          </a:bodyPr>
          <a:lstStyle/>
          <a:p>
            <a:r>
              <a:rPr lang="sr-Cyrl-RS" sz="2000" dirty="0" smtClean="0">
                <a:latin typeface="Palatino Linotype" pitchFamily="18" charset="0"/>
              </a:rPr>
              <a:t>С</a:t>
            </a:r>
            <a:r>
              <a:rPr lang="en-US" sz="2000" dirty="0" err="1" smtClean="0">
                <a:latin typeface="Palatino Linotype" pitchFamily="18" charset="0"/>
              </a:rPr>
              <a:t>имптоми</a:t>
            </a:r>
            <a:r>
              <a:rPr lang="sr-Cyrl-RS" sz="2000" dirty="0" smtClean="0">
                <a:latin typeface="Palatino Linotype" pitchFamily="18" charset="0"/>
              </a:rPr>
              <a:t> </a:t>
            </a:r>
            <a:r>
              <a:rPr lang="en-US" sz="2000" dirty="0" smtClean="0">
                <a:latin typeface="Palatino Linotype" pitchFamily="18" charset="0"/>
              </a:rPr>
              <a:t>и </a:t>
            </a:r>
            <a:r>
              <a:rPr lang="en-US" sz="2000" dirty="0" err="1" smtClean="0">
                <a:latin typeface="Palatino Linotype" pitchFamily="18" charset="0"/>
              </a:rPr>
              <a:t>знаци</a:t>
            </a:r>
            <a:r>
              <a:rPr lang="sr-Cyrl-RS" sz="2000" dirty="0" smtClean="0">
                <a:latin typeface="Palatino Linotype" pitchFamily="18" charset="0"/>
              </a:rPr>
              <a:t>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С</a:t>
            </a:r>
            <a:r>
              <a:rPr lang="en-US" sz="1600" b="0" dirty="0" err="1" smtClean="0">
                <a:latin typeface="Palatino Linotype" pitchFamily="18" charset="0"/>
              </a:rPr>
              <a:t>ептични</a:t>
            </a:r>
            <a:r>
              <a:rPr lang="sr-Cyrl-RS" sz="1600" b="0" dirty="0" smtClean="0">
                <a:latin typeface="Palatino Linotype" pitchFamily="18" charset="0"/>
              </a:rPr>
              <a:t> </a:t>
            </a:r>
            <a:r>
              <a:rPr lang="en-US" sz="1600" b="0" dirty="0" err="1" smtClean="0">
                <a:latin typeface="Palatino Linotype" pitchFamily="18" charset="0"/>
              </a:rPr>
              <a:t>шок</a:t>
            </a:r>
            <a:r>
              <a:rPr lang="en-US" sz="1600" b="0" dirty="0" smtClean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најтежа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појава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П</a:t>
            </a:r>
            <a:r>
              <a:rPr lang="en-US" sz="1600" b="0" dirty="0" err="1" smtClean="0">
                <a:latin typeface="Palatino Linotype" pitchFamily="18" charset="0"/>
              </a:rPr>
              <a:t>овишена</a:t>
            </a:r>
            <a:r>
              <a:rPr lang="sr-Cyrl-RS" sz="1600" b="0" dirty="0" smtClean="0">
                <a:latin typeface="Palatino Linotype" pitchFamily="18" charset="0"/>
              </a:rPr>
              <a:t> Т</a:t>
            </a:r>
            <a:r>
              <a:rPr lang="en-US" sz="1600" b="0" dirty="0" smtClean="0">
                <a:latin typeface="Palatino Linotype" pitchFamily="18" charset="0"/>
              </a:rPr>
              <a:t> </a:t>
            </a:r>
            <a:r>
              <a:rPr lang="en-US" sz="1600" b="0" dirty="0">
                <a:latin typeface="Palatino Linotype" pitchFamily="18" charset="0"/>
              </a:rPr>
              <a:t>и </a:t>
            </a:r>
            <a:r>
              <a:rPr lang="en-US" sz="1600" b="0" dirty="0" err="1">
                <a:latin typeface="Palatino Linotype" pitchFamily="18" charset="0"/>
              </a:rPr>
              <a:t>дрхтавица</a:t>
            </a:r>
            <a:r>
              <a:rPr lang="en-US" sz="1600" b="0" dirty="0">
                <a:latin typeface="Palatino Linotype" pitchFamily="18" charset="0"/>
              </a:rPr>
              <a:t> у </a:t>
            </a:r>
            <a:r>
              <a:rPr lang="en-US" sz="1600" b="0" dirty="0" err="1">
                <a:latin typeface="Palatino Linotype" pitchFamily="18" charset="0"/>
              </a:rPr>
              <a:t>току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трансфузије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или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до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smtClean="0">
                <a:latin typeface="Palatino Linotype" pitchFamily="18" charset="0"/>
              </a:rPr>
              <a:t>2</a:t>
            </a:r>
            <a:r>
              <a:rPr lang="sr-Latn-RS" sz="1600" b="0" dirty="0" smtClean="0">
                <a:latin typeface="Palatino Linotype" pitchFamily="18" charset="0"/>
              </a:rPr>
              <a:t>h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Х</a:t>
            </a:r>
            <a:r>
              <a:rPr lang="en-US" sz="1600" b="0" dirty="0" err="1" smtClean="0">
                <a:latin typeface="Palatino Linotype" pitchFamily="18" charset="0"/>
              </a:rPr>
              <a:t>ипотензија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М</a:t>
            </a:r>
            <a:r>
              <a:rPr lang="en-US" sz="1600" b="0" dirty="0" err="1" smtClean="0">
                <a:latin typeface="Palatino Linotype" pitchFamily="18" charset="0"/>
              </a:rPr>
              <a:t>ука</a:t>
            </a:r>
            <a:r>
              <a:rPr lang="en-US" sz="1600" b="0" dirty="0" smtClean="0">
                <a:latin typeface="Palatino Linotype" pitchFamily="18" charset="0"/>
              </a:rPr>
              <a:t>, </a:t>
            </a:r>
            <a:r>
              <a:rPr lang="en-US" sz="1600" b="0" dirty="0" err="1">
                <a:latin typeface="Palatino Linotype" pitchFamily="18" charset="0"/>
              </a:rPr>
              <a:t>повраћање</a:t>
            </a:r>
            <a:r>
              <a:rPr lang="en-US" sz="1600" b="0" dirty="0">
                <a:latin typeface="Palatino Linotype" pitchFamily="18" charset="0"/>
              </a:rPr>
              <a:t>, </a:t>
            </a:r>
            <a:r>
              <a:rPr lang="en-US" sz="1600" b="0" dirty="0" err="1">
                <a:latin typeface="Palatino Linotype" pitchFamily="18" charset="0"/>
              </a:rPr>
              <a:t>проилив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О</a:t>
            </a:r>
            <a:r>
              <a:rPr lang="en-US" sz="1600" b="0" dirty="0" err="1" smtClean="0">
                <a:latin typeface="Palatino Linotype" pitchFamily="18" charset="0"/>
              </a:rPr>
              <a:t>лигурија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Ш</a:t>
            </a:r>
            <a:r>
              <a:rPr lang="en-US" sz="1600" b="0" dirty="0" err="1" smtClean="0">
                <a:latin typeface="Palatino Linotype" pitchFamily="18" charset="0"/>
              </a:rPr>
              <a:t>ок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П</a:t>
            </a:r>
            <a:r>
              <a:rPr lang="en-US" sz="1600" b="0" dirty="0" err="1" smtClean="0">
                <a:latin typeface="Palatino Linotype" pitchFamily="18" charset="0"/>
              </a:rPr>
              <a:t>оремећаји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r>
              <a:rPr lang="en-US" sz="1600" b="0" dirty="0" smtClean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респираторне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 smtClean="0">
                <a:latin typeface="Palatino Linotype" pitchFamily="18" charset="0"/>
              </a:rPr>
              <a:t>функције</a:t>
            </a:r>
            <a:r>
              <a:rPr lang="sr-Latn-RS" sz="1600" b="0" dirty="0">
                <a:latin typeface="Palatino Linotype" pitchFamily="18" charset="0"/>
              </a:rPr>
              <a:t>-</a:t>
            </a:r>
            <a:r>
              <a:rPr lang="en-US" sz="1600" b="0" dirty="0" smtClean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кашаљ</a:t>
            </a:r>
            <a:r>
              <a:rPr lang="en-US" sz="1600" b="0" dirty="0">
                <a:latin typeface="Palatino Linotype" pitchFamily="18" charset="0"/>
              </a:rPr>
              <a:t>, </a:t>
            </a:r>
            <a:r>
              <a:rPr lang="en-US" sz="1600" b="0" dirty="0" err="1">
                <a:latin typeface="Palatino Linotype" pitchFamily="18" charset="0"/>
              </a:rPr>
              <a:t>диспнеја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en-US" sz="1600" b="0" dirty="0" err="1">
                <a:latin typeface="Palatino Linotype" pitchFamily="18" charset="0"/>
              </a:rPr>
              <a:t>дисеминована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интраваскуларна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коагулације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sr-Latn-RS" sz="1600" b="0" dirty="0" smtClean="0">
                <a:latin typeface="Palatino Linotype" pitchFamily="18" charset="0"/>
              </a:rPr>
              <a:t>(DIK) </a:t>
            </a:r>
            <a:r>
              <a:rPr lang="en-US" sz="1600" b="0" dirty="0" err="1" smtClean="0">
                <a:latin typeface="Palatino Linotype" pitchFamily="18" charset="0"/>
              </a:rPr>
              <a:t>услед</a:t>
            </a:r>
            <a:r>
              <a:rPr lang="en-US" sz="1600" b="0" dirty="0" smtClean="0">
                <a:latin typeface="Palatino Linotype" pitchFamily="18" charset="0"/>
              </a:rPr>
              <a:t> </a:t>
            </a:r>
            <a:r>
              <a:rPr lang="en-US" sz="1600" b="0" dirty="0" err="1" smtClean="0">
                <a:latin typeface="Palatino Linotype" pitchFamily="18" charset="0"/>
              </a:rPr>
              <a:t>активације</a:t>
            </a:r>
            <a:r>
              <a:rPr lang="sr-Latn-RS" sz="1600" b="0" dirty="0">
                <a:latin typeface="Palatino Linotype" pitchFamily="18" charset="0"/>
              </a:rPr>
              <a:t> </a:t>
            </a:r>
            <a:r>
              <a:rPr lang="en-US" sz="1600" b="0" dirty="0" err="1" smtClean="0">
                <a:latin typeface="Palatino Linotype" pitchFamily="18" charset="0"/>
              </a:rPr>
              <a:t>коагулације</a:t>
            </a:r>
            <a:endParaRPr lang="sr-Latn-RS" sz="1600" b="0" dirty="0" smtClean="0">
              <a:latin typeface="Palatino Linotype" pitchFamily="18" charset="0"/>
            </a:endParaRPr>
          </a:p>
          <a:p>
            <a:r>
              <a:rPr lang="ru-RU" sz="2000" dirty="0" smtClean="0">
                <a:latin typeface="Palatino Linotype" pitchFamily="18" charset="0"/>
              </a:rPr>
              <a:t>Поступак</a:t>
            </a:r>
            <a:r>
              <a:rPr lang="sr-Latn-RS" sz="2000" dirty="0">
                <a:latin typeface="Palatino Linotype" pitchFamily="18" charset="0"/>
              </a:rPr>
              <a:t>:</a:t>
            </a:r>
            <a:endParaRPr lang="ru-RU" sz="2000" dirty="0">
              <a:latin typeface="Palatino Linotype" pitchFamily="18" charset="0"/>
            </a:endParaRPr>
          </a:p>
          <a:p>
            <a:pPr lvl="1"/>
            <a:r>
              <a:rPr lang="ru-RU" sz="1600" b="0" dirty="0" smtClean="0">
                <a:latin typeface="Palatino Linotype" pitchFamily="18" charset="0"/>
              </a:rPr>
              <a:t>Прекид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r>
              <a:rPr lang="ru-RU" sz="1600" b="0" dirty="0" smtClean="0">
                <a:latin typeface="Palatino Linotype" pitchFamily="18" charset="0"/>
              </a:rPr>
              <a:t>трансфузије</a:t>
            </a:r>
          </a:p>
          <a:p>
            <a:pPr lvl="1"/>
            <a:r>
              <a:rPr lang="ru-RU" sz="1600" b="0" dirty="0" smtClean="0">
                <a:latin typeface="Palatino Linotype" pitchFamily="18" charset="0"/>
              </a:rPr>
              <a:t>Узорке крви примаоца и из остатка трансфундоване крви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r>
              <a:rPr lang="ru-RU" sz="1600" b="0" dirty="0" smtClean="0">
                <a:latin typeface="Palatino Linotype" pitchFamily="18" charset="0"/>
              </a:rPr>
              <a:t>послати на бактериолошку анализу</a:t>
            </a:r>
          </a:p>
          <a:p>
            <a:pPr lvl="1"/>
            <a:r>
              <a:rPr lang="ru-RU" sz="1600" b="0" dirty="0" smtClean="0">
                <a:latin typeface="Palatino Linotype" pitchFamily="18" charset="0"/>
              </a:rPr>
              <a:t>Оставити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r>
              <a:rPr lang="ru-RU" sz="1600" b="0" dirty="0" smtClean="0">
                <a:latin typeface="Palatino Linotype" pitchFamily="18" charset="0"/>
              </a:rPr>
              <a:t>канилу у вени</a:t>
            </a:r>
          </a:p>
          <a:p>
            <a:pPr lvl="1"/>
            <a:r>
              <a:rPr lang="ru-RU" sz="1600" b="0" dirty="0" smtClean="0">
                <a:latin typeface="Palatino Linotype" pitchFamily="18" charset="0"/>
              </a:rPr>
              <a:t>Инфузија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r>
              <a:rPr lang="ru-RU" sz="1600" b="0" dirty="0" smtClean="0">
                <a:latin typeface="Palatino Linotype" pitchFamily="18" charset="0"/>
              </a:rPr>
              <a:t>кристалоидног раствора</a:t>
            </a:r>
          </a:p>
          <a:p>
            <a:pPr lvl="1"/>
            <a:r>
              <a:rPr lang="ru-RU" sz="1600" b="0" dirty="0" smtClean="0">
                <a:latin typeface="Palatino Linotype" pitchFamily="18" charset="0"/>
              </a:rPr>
              <a:t>Антибиотици</a:t>
            </a:r>
            <a:r>
              <a:rPr lang="sr-Latn-RS" sz="1600" b="0" dirty="0">
                <a:latin typeface="Palatino Linotype" pitchFamily="18" charset="0"/>
              </a:rPr>
              <a:t>-</a:t>
            </a:r>
            <a:r>
              <a:rPr lang="ru-RU" sz="1600" b="0" dirty="0" smtClean="0">
                <a:latin typeface="Palatino Linotype" pitchFamily="18" charset="0"/>
              </a:rPr>
              <a:t> комбинација 2 или 3</a:t>
            </a:r>
          </a:p>
          <a:p>
            <a:pPr lvl="1"/>
            <a:r>
              <a:rPr lang="ru-RU" sz="1600" b="0" dirty="0" smtClean="0">
                <a:latin typeface="Palatino Linotype" pitchFamily="18" charset="0"/>
              </a:rPr>
              <a:t>Потпора виталним функцијама у септичном шоку</a:t>
            </a:r>
            <a:endParaRPr lang="en-US" sz="1600" b="0" dirty="0" smtClean="0">
              <a:latin typeface="Palatino Linotype" pitchFamily="18" charset="0"/>
            </a:endParaRP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550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Улога медицинске сестре 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Нема простора ни најмањој грешци</a:t>
            </a:r>
          </a:p>
          <a:p>
            <a:r>
              <a:rPr lang="sr-Cyrl-RS" dirty="0" smtClean="0">
                <a:latin typeface="Palatino Linotype" pitchFamily="18" charset="0"/>
              </a:rPr>
              <a:t>Кораци који претходе трансфузији: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исправна упутница за трансфузију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обавештени </a:t>
            </a:r>
            <a:r>
              <a:rPr lang="sr-Cyrl-RS" b="0" dirty="0">
                <a:latin typeface="Palatino Linotype" pitchFamily="18" charset="0"/>
              </a:rPr>
              <a:t>пристанак </a:t>
            </a:r>
            <a:r>
              <a:rPr lang="sr-Cyrl-RS" b="0" dirty="0" smtClean="0">
                <a:latin typeface="Palatino Linotype" pitchFamily="18" charset="0"/>
              </a:rPr>
              <a:t>болесника</a:t>
            </a:r>
          </a:p>
          <a:p>
            <a:pPr lvl="1"/>
            <a:r>
              <a:rPr lang="ru-RU" b="0" dirty="0">
                <a:latin typeface="Palatino Linotype" pitchFamily="18" charset="0"/>
              </a:rPr>
              <a:t>идентификација пацијента </a:t>
            </a:r>
            <a:r>
              <a:rPr lang="ru-RU" b="0" dirty="0" smtClean="0">
                <a:latin typeface="Palatino Linotype" pitchFamily="18" charset="0"/>
              </a:rPr>
              <a:t>и крвног деривата</a:t>
            </a:r>
          </a:p>
          <a:p>
            <a:pPr lvl="1"/>
            <a:r>
              <a:rPr lang="sr-Cyrl-RS" b="0" dirty="0">
                <a:latin typeface="Palatino Linotype" pitchFamily="18" charset="0"/>
              </a:rPr>
              <a:t>сет за трансфузију </a:t>
            </a:r>
            <a:r>
              <a:rPr lang="sr-Cyrl-RS" b="0" dirty="0" smtClean="0">
                <a:latin typeface="Palatino Linotype" pitchFamily="18" charset="0"/>
              </a:rPr>
              <a:t>крви</a:t>
            </a:r>
          </a:p>
          <a:p>
            <a:pPr lvl="1"/>
            <a:r>
              <a:rPr lang="sr-Cyrl-RS" b="0" dirty="0">
                <a:latin typeface="Palatino Linotype" pitchFamily="18" charset="0"/>
              </a:rPr>
              <a:t>венски </a:t>
            </a:r>
            <a:r>
              <a:rPr lang="sr-Cyrl-RS" b="0" dirty="0" smtClean="0">
                <a:latin typeface="Palatino Linotype" pitchFamily="18" charset="0"/>
              </a:rPr>
              <a:t>приступ</a:t>
            </a:r>
          </a:p>
          <a:p>
            <a:r>
              <a:rPr lang="ru-RU" dirty="0" smtClean="0">
                <a:latin typeface="Palatino Linotype" pitchFamily="18" charset="0"/>
              </a:rPr>
              <a:t>Проверити налепницу </a:t>
            </a:r>
            <a:r>
              <a:rPr lang="ru-RU" dirty="0">
                <a:latin typeface="Palatino Linotype" pitchFamily="18" charset="0"/>
              </a:rPr>
              <a:t>сваког </a:t>
            </a:r>
            <a:r>
              <a:rPr lang="ru-RU" dirty="0" smtClean="0">
                <a:latin typeface="Palatino Linotype" pitchFamily="18" charset="0"/>
              </a:rPr>
              <a:t>крвног продуктана </a:t>
            </a:r>
            <a:r>
              <a:rPr lang="ru-RU" dirty="0">
                <a:latin typeface="Palatino Linotype" pitchFamily="18" charset="0"/>
              </a:rPr>
              <a:t>којој се налазе важни подаци те исте </a:t>
            </a:r>
            <a:r>
              <a:rPr lang="ru-RU" dirty="0" smtClean="0">
                <a:latin typeface="Palatino Linotype" pitchFamily="18" charset="0"/>
              </a:rPr>
              <a:t>упоредити </a:t>
            </a:r>
            <a:r>
              <a:rPr lang="ru-RU" dirty="0">
                <a:latin typeface="Palatino Linotype" pitchFamily="18" charset="0"/>
              </a:rPr>
              <a:t>с налазом </a:t>
            </a:r>
            <a:r>
              <a:rPr lang="ru-RU" dirty="0" smtClean="0">
                <a:latin typeface="Palatino Linotype" pitchFamily="18" charset="0"/>
              </a:rPr>
              <a:t>крвне групе и </a:t>
            </a:r>
            <a:r>
              <a:rPr lang="ru-RU" dirty="0">
                <a:latin typeface="Palatino Linotype" pitchFamily="18" charset="0"/>
              </a:rPr>
              <a:t>у</a:t>
            </a:r>
            <a:r>
              <a:rPr lang="ru-RU" dirty="0" smtClean="0">
                <a:latin typeface="Palatino Linotype" pitchFamily="18" charset="0"/>
              </a:rPr>
              <a:t>путниом за трансфузију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376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Улога медицинске сестре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777162" cy="4968875"/>
          </a:xfrm>
        </p:spPr>
        <p:txBody>
          <a:bodyPr/>
          <a:lstStyle/>
          <a:p>
            <a:r>
              <a:rPr lang="sr-Cyrl-RS" sz="2400" dirty="0">
                <a:latin typeface="Palatino Linotype" pitchFamily="18" charset="0"/>
              </a:rPr>
              <a:t>Визуална инспекција </a:t>
            </a:r>
            <a:r>
              <a:rPr lang="sr-Cyrl-RS" sz="2400" dirty="0" smtClean="0">
                <a:latin typeface="Palatino Linotype" pitchFamily="18" charset="0"/>
              </a:rPr>
              <a:t>крвног продукта:</a:t>
            </a:r>
          </a:p>
          <a:p>
            <a:pPr lvl="1"/>
            <a:r>
              <a:rPr lang="ru-RU" sz="2000" b="0" dirty="0" smtClean="0">
                <a:latin typeface="Palatino Linotype" pitchFamily="18" charset="0"/>
              </a:rPr>
              <a:t>Оштећење</a:t>
            </a:r>
          </a:p>
          <a:p>
            <a:pPr lvl="1"/>
            <a:r>
              <a:rPr lang="ru-RU" sz="2000" b="0" dirty="0" smtClean="0">
                <a:latin typeface="Palatino Linotype" pitchFamily="18" charset="0"/>
              </a:rPr>
              <a:t>Рок трајања</a:t>
            </a:r>
          </a:p>
          <a:p>
            <a:pPr lvl="1"/>
            <a:r>
              <a:rPr lang="ru-RU" sz="2000" b="0" dirty="0" smtClean="0">
                <a:latin typeface="Palatino Linotype" pitchFamily="18" charset="0"/>
              </a:rPr>
              <a:t>Промене </a:t>
            </a:r>
            <a:r>
              <a:rPr lang="ru-RU" sz="2000" b="0" dirty="0">
                <a:latin typeface="Palatino Linotype" pitchFamily="18" charset="0"/>
              </a:rPr>
              <a:t>у боји </a:t>
            </a:r>
            <a:endParaRPr lang="ru-RU" sz="2000" b="0" dirty="0" smtClean="0">
              <a:latin typeface="Palatino Linotype" pitchFamily="18" charset="0"/>
            </a:endParaRPr>
          </a:p>
          <a:p>
            <a:pPr lvl="1"/>
            <a:r>
              <a:rPr lang="ru-RU" sz="2000" b="0" dirty="0" smtClean="0">
                <a:latin typeface="Palatino Linotype" pitchFamily="18" charset="0"/>
              </a:rPr>
              <a:t>Појаву видљивих угрушака</a:t>
            </a:r>
          </a:p>
          <a:p>
            <a:r>
              <a:rPr lang="ru-RU" sz="2400" dirty="0" smtClean="0">
                <a:latin typeface="Palatino Linotype" pitchFamily="18" charset="0"/>
              </a:rPr>
              <a:t>Упоредити</a:t>
            </a:r>
          </a:p>
          <a:p>
            <a:pPr lvl="1"/>
            <a:r>
              <a:rPr lang="ru-RU" sz="2000" b="0" dirty="0" smtClean="0">
                <a:latin typeface="Palatino Linotype" pitchFamily="18" charset="0"/>
              </a:rPr>
              <a:t>Податке са налепнице </a:t>
            </a:r>
            <a:r>
              <a:rPr lang="ru-RU" sz="2000" b="0" dirty="0">
                <a:latin typeface="Palatino Linotype" pitchFamily="18" charset="0"/>
              </a:rPr>
              <a:t>на крвном </a:t>
            </a:r>
            <a:r>
              <a:rPr lang="ru-RU" sz="2000" b="0" dirty="0" smtClean="0">
                <a:latin typeface="Palatino Linotype" pitchFamily="18" charset="0"/>
              </a:rPr>
              <a:t>продукту са </a:t>
            </a:r>
            <a:r>
              <a:rPr lang="ru-RU" sz="2000" b="0" dirty="0">
                <a:latin typeface="Palatino Linotype" pitchFamily="18" charset="0"/>
              </a:rPr>
              <a:t>подацима у медицинској </a:t>
            </a:r>
            <a:r>
              <a:rPr lang="ru-RU" sz="2000" b="0" dirty="0" smtClean="0">
                <a:latin typeface="Palatino Linotype" pitchFamily="18" charset="0"/>
              </a:rPr>
              <a:t>документацији</a:t>
            </a:r>
          </a:p>
          <a:p>
            <a:pPr lvl="1"/>
            <a:r>
              <a:rPr lang="ru-RU" sz="2000" b="0" dirty="0" smtClean="0">
                <a:latin typeface="Palatino Linotype" pitchFamily="18" charset="0"/>
              </a:rPr>
              <a:t>Податке о </a:t>
            </a:r>
            <a:r>
              <a:rPr lang="en-US" sz="2000" b="0" dirty="0">
                <a:latin typeface="Palatino Linotype" pitchFamily="18" charset="0"/>
              </a:rPr>
              <a:t>AB0/Rh</a:t>
            </a:r>
            <a:r>
              <a:rPr lang="ru-RU" sz="2000" b="0" dirty="0" smtClean="0">
                <a:latin typeface="Palatino Linotype" pitchFamily="18" charset="0"/>
              </a:rPr>
              <a:t> </a:t>
            </a:r>
            <a:r>
              <a:rPr lang="ru-RU" sz="2000" b="0" dirty="0">
                <a:latin typeface="Palatino Linotype" pitchFamily="18" charset="0"/>
              </a:rPr>
              <a:t>крвој групи </a:t>
            </a:r>
            <a:r>
              <a:rPr lang="ru-RU" sz="2000" b="0" dirty="0" smtClean="0">
                <a:latin typeface="Palatino Linotype" pitchFamily="18" charset="0"/>
              </a:rPr>
              <a:t>продукта са </a:t>
            </a:r>
            <a:r>
              <a:rPr lang="en-US" sz="2000" b="0" dirty="0" smtClean="0">
                <a:latin typeface="Palatino Linotype" pitchFamily="18" charset="0"/>
              </a:rPr>
              <a:t>AB0/Rh</a:t>
            </a:r>
            <a:r>
              <a:rPr lang="sr-Cyrl-RS" sz="2000" b="0" dirty="0" smtClean="0">
                <a:latin typeface="Palatino Linotype" pitchFamily="18" charset="0"/>
              </a:rPr>
              <a:t> </a:t>
            </a:r>
            <a:r>
              <a:rPr lang="ru-RU" sz="2000" b="0" dirty="0" smtClean="0">
                <a:latin typeface="Palatino Linotype" pitchFamily="18" charset="0"/>
              </a:rPr>
              <a:t>крвном </a:t>
            </a:r>
            <a:r>
              <a:rPr lang="ru-RU" sz="2000" b="0" dirty="0">
                <a:latin typeface="Palatino Linotype" pitchFamily="18" charset="0"/>
              </a:rPr>
              <a:t>групом на резултату крвне </a:t>
            </a:r>
            <a:r>
              <a:rPr lang="ru-RU" sz="2000" b="0" dirty="0" smtClean="0">
                <a:latin typeface="Palatino Linotype" pitchFamily="18" charset="0"/>
              </a:rPr>
              <a:t>групе </a:t>
            </a:r>
            <a:r>
              <a:rPr lang="ru-RU" b="0" dirty="0" smtClean="0">
                <a:latin typeface="Palatino Linotype" pitchFamily="18" charset="0"/>
              </a:rPr>
              <a:t>болесника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Количину  </a:t>
            </a:r>
            <a:r>
              <a:rPr lang="ru-RU" b="0" dirty="0">
                <a:latin typeface="Palatino Linotype" pitchFamily="18" charset="0"/>
              </a:rPr>
              <a:t>и врсту добивеног </a:t>
            </a:r>
            <a:r>
              <a:rPr lang="ru-RU" b="0" dirty="0" smtClean="0">
                <a:latin typeface="Palatino Linotype" pitchFamily="18" charset="0"/>
              </a:rPr>
              <a:t>крвног продукта са траженим</a:t>
            </a:r>
          </a:p>
          <a:p>
            <a:r>
              <a:rPr lang="ru-RU" sz="2400" dirty="0" smtClean="0">
                <a:latin typeface="Palatino Linotype" pitchFamily="18" charset="0"/>
              </a:rPr>
              <a:t>Психичка припрема пацијента (уклонити страх и нелагодност везану за трансфузију</a:t>
            </a:r>
            <a:endParaRPr lang="en-US" sz="2400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139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Трансфузија крви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>
                <a:latin typeface="Palatino Linotype" pitchFamily="18" charset="0"/>
              </a:rPr>
              <a:t>Трансфузија</a:t>
            </a:r>
            <a:r>
              <a:rPr lang="ru-RU" dirty="0">
                <a:latin typeface="Palatino Linotype" pitchFamily="18" charset="0"/>
              </a:rPr>
              <a:t> крви је преношење крви или крвних продуката</a:t>
            </a:r>
            <a:r>
              <a:rPr lang="sr-Latn-RS" dirty="0">
                <a:latin typeface="Palatino Linotype" pitchFamily="18" charset="0"/>
              </a:rPr>
              <a:t> </a:t>
            </a:r>
            <a:r>
              <a:rPr lang="ru-RU" dirty="0">
                <a:latin typeface="Palatino Linotype" pitchFamily="18" charset="0"/>
              </a:rPr>
              <a:t>једне особе (даваоца) у циркулацију друге особе</a:t>
            </a:r>
            <a:r>
              <a:rPr lang="sr-Latn-RS" dirty="0">
                <a:latin typeface="Palatino Linotype" pitchFamily="18" charset="0"/>
              </a:rPr>
              <a:t> </a:t>
            </a:r>
            <a:r>
              <a:rPr lang="ru-RU" dirty="0">
                <a:latin typeface="Palatino Linotype" pitchFamily="18" charset="0"/>
              </a:rPr>
              <a:t>(примаоца)</a:t>
            </a:r>
            <a:endParaRPr lang="sr-Latn-RS" dirty="0">
              <a:latin typeface="Palatino Linotype" pitchFamily="18" charset="0"/>
            </a:endParaRPr>
          </a:p>
          <a:p>
            <a:pPr algn="just"/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b="1" dirty="0">
                <a:latin typeface="Palatino Linotype" pitchFamily="18" charset="0"/>
              </a:rPr>
              <a:t>Крвни продукти </a:t>
            </a:r>
            <a:r>
              <a:rPr lang="sr-Cyrl-RS" dirty="0">
                <a:latin typeface="Palatino Linotype" pitchFamily="18" charset="0"/>
              </a:rPr>
              <a:t>укључују</a:t>
            </a:r>
            <a:r>
              <a:rPr lang="sr-Latn-RS" dirty="0">
                <a:latin typeface="Palatino Linotype" pitchFamily="18" charset="0"/>
              </a:rPr>
              <a:t>:</a:t>
            </a:r>
          </a:p>
          <a:p>
            <a:pPr lvl="1" algn="just"/>
            <a:r>
              <a:rPr lang="sr-Cyrl-RS" b="0" dirty="0">
                <a:latin typeface="Palatino Linotype" pitchFamily="18" charset="0"/>
              </a:rPr>
              <a:t>Целу</a:t>
            </a:r>
            <a:r>
              <a:rPr lang="sr-Latn-RS" b="0" dirty="0">
                <a:latin typeface="Palatino Linotype" pitchFamily="18" charset="0"/>
              </a:rPr>
              <a:t> </a:t>
            </a:r>
            <a:r>
              <a:rPr lang="sr-Cyrl-RS" b="0" dirty="0">
                <a:latin typeface="Palatino Linotype" pitchFamily="18" charset="0"/>
              </a:rPr>
              <a:t>крв (ретко се</a:t>
            </a:r>
            <a:r>
              <a:rPr lang="sr-Latn-RS" b="0" dirty="0">
                <a:latin typeface="Palatino Linotype" pitchFamily="18" charset="0"/>
              </a:rPr>
              <a:t> </a:t>
            </a:r>
            <a:r>
              <a:rPr lang="sr-Cyrl-RS" b="0" dirty="0">
                <a:latin typeface="Palatino Linotype" pitchFamily="18" charset="0"/>
              </a:rPr>
              <a:t>користи)</a:t>
            </a:r>
            <a:endParaRPr lang="sr-Latn-RS" b="0" dirty="0">
              <a:latin typeface="Palatino Linotype" pitchFamily="18" charset="0"/>
            </a:endParaRPr>
          </a:p>
          <a:p>
            <a:pPr lvl="1" algn="just"/>
            <a:r>
              <a:rPr lang="sr-Cyrl-RS" b="0" dirty="0">
                <a:latin typeface="Palatino Linotype" pitchFamily="18" charset="0"/>
              </a:rPr>
              <a:t>Еритроците (преносиоци кисеоника),</a:t>
            </a:r>
            <a:endParaRPr lang="sr-Latn-RS" b="0" dirty="0">
              <a:latin typeface="Palatino Linotype" pitchFamily="18" charset="0"/>
            </a:endParaRPr>
          </a:p>
          <a:p>
            <a:pPr lvl="1" algn="just"/>
            <a:r>
              <a:rPr lang="sr-Cyrl-RS" b="0" dirty="0">
                <a:latin typeface="Palatino Linotype" pitchFamily="18" charset="0"/>
              </a:rPr>
              <a:t>Тромбоците</a:t>
            </a:r>
            <a:r>
              <a:rPr lang="sr-Latn-RS" b="0" dirty="0">
                <a:latin typeface="Palatino Linotype" pitchFamily="18" charset="0"/>
              </a:rPr>
              <a:t> </a:t>
            </a:r>
            <a:r>
              <a:rPr lang="sr-Cyrl-RS" b="0" dirty="0">
                <a:latin typeface="Palatino Linotype" pitchFamily="18" charset="0"/>
              </a:rPr>
              <a:t>(учествују у згрушавању крви)</a:t>
            </a:r>
            <a:endParaRPr lang="sr-Latn-RS" b="0" dirty="0">
              <a:latin typeface="Palatino Linotype" pitchFamily="18" charset="0"/>
            </a:endParaRPr>
          </a:p>
          <a:p>
            <a:pPr lvl="1" algn="just"/>
            <a:r>
              <a:rPr lang="sr-Cyrl-RS" b="0" dirty="0">
                <a:latin typeface="Palatino Linotype" pitchFamily="18" charset="0"/>
              </a:rPr>
              <a:t>Плазму (течни део </a:t>
            </a:r>
            <a:r>
              <a:rPr lang="sr-Latn-RS" b="0" dirty="0">
                <a:latin typeface="Palatino Linotype" pitchFamily="18" charset="0"/>
              </a:rPr>
              <a:t> </a:t>
            </a:r>
            <a:r>
              <a:rPr lang="sr-Cyrl-RS" b="0" dirty="0">
                <a:latin typeface="Palatino Linotype" pitchFamily="18" charset="0"/>
              </a:rPr>
              <a:t>крви</a:t>
            </a:r>
            <a:r>
              <a:rPr lang="sr-Latn-RS" b="0" dirty="0">
                <a:latin typeface="Palatino Linotype" pitchFamily="18" charset="0"/>
              </a:rPr>
              <a:t> </a:t>
            </a:r>
            <a:r>
              <a:rPr lang="sr-Cyrl-RS" b="0" dirty="0">
                <a:latin typeface="Palatino Linotype" pitchFamily="18" charset="0"/>
              </a:rPr>
              <a:t>без ћелија) </a:t>
            </a:r>
            <a:endParaRPr lang="sr-Latn-RS" b="0" dirty="0">
              <a:latin typeface="Palatino Linotype" pitchFamily="18" charset="0"/>
            </a:endParaRPr>
          </a:p>
          <a:p>
            <a:pPr lvl="1" algn="just"/>
            <a:r>
              <a:rPr lang="sr-Cyrl-RS" b="0" dirty="0">
                <a:latin typeface="Palatino Linotype" pitchFamily="18" charset="0"/>
              </a:rPr>
              <a:t>Концентроване</a:t>
            </a:r>
            <a:r>
              <a:rPr lang="sr-Latn-RS" b="0" dirty="0">
                <a:latin typeface="Palatino Linotype" pitchFamily="18" charset="0"/>
              </a:rPr>
              <a:t> </a:t>
            </a:r>
            <a:r>
              <a:rPr lang="sr-Cyrl-RS" b="0" dirty="0">
                <a:latin typeface="Palatino Linotype" pitchFamily="18" charset="0"/>
              </a:rPr>
              <a:t> факторе </a:t>
            </a:r>
            <a:r>
              <a:rPr lang="sr-Cyrl-RS" b="0" dirty="0" smtClean="0">
                <a:latin typeface="Palatino Linotype" pitchFamily="18" charset="0"/>
              </a:rPr>
              <a:t>коагулације</a:t>
            </a:r>
            <a:endParaRPr lang="sr-Latn-R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299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Улога медицинске сестре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19200"/>
            <a:ext cx="7777162" cy="4968875"/>
          </a:xfrm>
        </p:spPr>
        <p:txBody>
          <a:bodyPr>
            <a:noAutofit/>
          </a:bodyPr>
          <a:lstStyle/>
          <a:p>
            <a:r>
              <a:rPr lang="sr-Cyrl-RS" sz="1800" dirty="0" smtClean="0">
                <a:latin typeface="Palatino Linotype" pitchFamily="18" charset="0"/>
              </a:rPr>
              <a:t>Подаци о претходним трансфузијама и потенцијалним пост траннсфузијским нежељеним реакцијама</a:t>
            </a:r>
          </a:p>
          <a:p>
            <a:r>
              <a:rPr lang="sr-Cyrl-RS" sz="1800" dirty="0" smtClean="0">
                <a:latin typeface="Palatino Linotype" pitchFamily="18" charset="0"/>
              </a:rPr>
              <a:t>Проверити још једном све податке поред кревета пацијента</a:t>
            </a:r>
          </a:p>
          <a:p>
            <a:r>
              <a:rPr lang="sr-Cyrl-RS" sz="1800" dirty="0" smtClean="0">
                <a:latin typeface="Palatino Linotype" pitchFamily="18" charset="0"/>
              </a:rPr>
              <a:t>Пре почетка- прање руку и навлачење нестерелних једнократних рукавица</a:t>
            </a:r>
          </a:p>
          <a:p>
            <a:r>
              <a:rPr lang="sr-Cyrl-RS" sz="1800" dirty="0" smtClean="0">
                <a:latin typeface="Palatino Linotype" pitchFamily="18" charset="0"/>
              </a:rPr>
              <a:t>Брзина истицања- зависно од стања пацијента-60-80 капи/ минут</a:t>
            </a:r>
          </a:p>
          <a:p>
            <a:r>
              <a:rPr lang="sr-Cyrl-RS" sz="1800" dirty="0" smtClean="0">
                <a:latin typeface="Palatino Linotype" pitchFamily="18" charset="0"/>
              </a:rPr>
              <a:t>Квни продукт се мора применити унутар 4 сата</a:t>
            </a:r>
          </a:p>
          <a:p>
            <a:r>
              <a:rPr lang="sr-Cyrl-RS" sz="1800" dirty="0" smtClean="0">
                <a:latin typeface="Palatino Linotype" pitchFamily="18" charset="0"/>
              </a:rPr>
              <a:t>На почетку биолошка проба- 10-15 </a:t>
            </a:r>
            <a:r>
              <a:rPr lang="en-US" sz="1800" dirty="0" smtClean="0">
                <a:latin typeface="Palatino Linotype" pitchFamily="18" charset="0"/>
              </a:rPr>
              <a:t>ml </a:t>
            </a:r>
            <a:r>
              <a:rPr lang="sr-Cyrl-RS" sz="1800" dirty="0" smtClean="0">
                <a:latin typeface="Palatino Linotype" pitchFamily="18" charset="0"/>
              </a:rPr>
              <a:t>трансфузије пустити у току 10 мин.</a:t>
            </a:r>
          </a:p>
          <a:p>
            <a:r>
              <a:rPr lang="sr-Cyrl-RS" sz="1800" dirty="0" smtClean="0">
                <a:latin typeface="Palatino Linotype" pitchFamily="18" charset="0"/>
              </a:rPr>
              <a:t>Припремити лекове за случај акутне хемолизне реакције</a:t>
            </a:r>
          </a:p>
          <a:p>
            <a:r>
              <a:rPr lang="sr-Cyrl-RS" sz="1800" dirty="0" smtClean="0">
                <a:latin typeface="Palatino Linotype" pitchFamily="18" charset="0"/>
              </a:rPr>
              <a:t>У раствор трансфузије се не додају лекови, сем физиолошког раствора у ситуациајама када је потребно смањити вискозност</a:t>
            </a:r>
          </a:p>
          <a:p>
            <a:r>
              <a:rPr lang="sr-Cyrl-RS" sz="1800" dirty="0" smtClean="0">
                <a:latin typeface="Palatino Linotype" pitchFamily="18" charset="0"/>
              </a:rPr>
              <a:t>Трансфузија кроз површенских вена руку (    вероватноћа тромбозе у односу на вене ногу)</a:t>
            </a:r>
          </a:p>
          <a:p>
            <a:r>
              <a:rPr lang="sr-Cyrl-RS" sz="1800" dirty="0" smtClean="0">
                <a:latin typeface="Palatino Linotype" pitchFamily="18" charset="0"/>
              </a:rPr>
              <a:t>Интензивно пратити пацијента првих 15-30 минута од почетка трансфузије</a:t>
            </a:r>
            <a:endParaRPr lang="en-US" sz="1800" dirty="0">
              <a:latin typeface="Palatino Linotype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324600" y="5029200"/>
            <a:ext cx="0" cy="228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6107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Улога медицинске сестре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Мерење виталних параметара пре трансфузије и неколико пута у току трансфузије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Пратити проток крви кроз интравенозну канилу: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Зачепљење угрушцима-испрати са физиолошким раствором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Екстравазација крви и појава хематома-засутавити трансфузију-облог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Немирни и дезоријентисани пацијенти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Пратити </a:t>
            </a:r>
            <a:r>
              <a:rPr lang="ru-RU" dirty="0">
                <a:latin typeface="Palatino Linotype" pitchFamily="18" charset="0"/>
              </a:rPr>
              <a:t>стање коже </a:t>
            </a:r>
            <a:r>
              <a:rPr lang="ru-RU" dirty="0" smtClean="0">
                <a:latin typeface="Palatino Linotype" pitchFamily="18" charset="0"/>
              </a:rPr>
              <a:t>-осип </a:t>
            </a:r>
            <a:r>
              <a:rPr lang="ru-RU" dirty="0">
                <a:latin typeface="Palatino Linotype" pitchFamily="18" charset="0"/>
              </a:rPr>
              <a:t>и </a:t>
            </a:r>
            <a:r>
              <a:rPr lang="ru-RU" dirty="0" smtClean="0">
                <a:latin typeface="Palatino Linotype" pitchFamily="18" charset="0"/>
              </a:rPr>
              <a:t>уртикарија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Пратити </a:t>
            </a:r>
            <a:r>
              <a:rPr lang="sr-Cyrl-RS" dirty="0">
                <a:latin typeface="Palatino Linotype" pitchFamily="18" charset="0"/>
              </a:rPr>
              <a:t>симптоме трансфузијских реакција </a:t>
            </a:r>
            <a:r>
              <a:rPr lang="sr-Cyrl-RS" dirty="0" smtClean="0">
                <a:latin typeface="Palatino Linotype" pitchFamily="18" charset="0"/>
              </a:rPr>
              <a:t>(повишена телесна температура, језа, дрхтвица, знојење, слабост, повраћање, мучнина, диспнеја, хипотензије)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758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7777162" cy="508000"/>
          </a:xfrm>
        </p:spPr>
        <p:txBody>
          <a:bodyPr/>
          <a:lstStyle/>
          <a:p>
            <a:pPr algn="ctr"/>
            <a:r>
              <a:rPr lang="ru-RU" sz="2400" dirty="0">
                <a:latin typeface="Palatino Linotype" pitchFamily="18" charset="0"/>
              </a:rPr>
              <a:t>Најчешће заступљене сестринске дијагнозе и интервенције у периоду трансфузије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r-Cyrl-RS" sz="2000" dirty="0" smtClean="0">
                <a:latin typeface="Palatino Linotype" pitchFamily="18" charset="0"/>
              </a:rPr>
              <a:t>Висок ризик за инфекцију продуктом трансфузије:</a:t>
            </a:r>
          </a:p>
          <a:p>
            <a:pPr marL="514350" indent="-514350"/>
            <a:r>
              <a:rPr lang="sr-Cyrl-RS" sz="2000" dirty="0" smtClean="0">
                <a:latin typeface="Palatino Linotype" pitchFamily="18" charset="0"/>
              </a:rPr>
              <a:t>Интервенције медицинске сестре/ техничара:</a:t>
            </a:r>
          </a:p>
          <a:p>
            <a:pPr marL="914400" lvl="1" indent="-514350"/>
            <a:r>
              <a:rPr lang="ru-RU" sz="1800" b="0" dirty="0" smtClean="0">
                <a:latin typeface="Palatino Linotype" pitchFamily="18" charset="0"/>
              </a:rPr>
              <a:t>Мерити </a:t>
            </a:r>
            <a:r>
              <a:rPr lang="ru-RU" sz="1800" b="0" dirty="0">
                <a:latin typeface="Palatino Linotype" pitchFamily="18" charset="0"/>
              </a:rPr>
              <a:t>виталне знакове</a:t>
            </a:r>
          </a:p>
          <a:p>
            <a:pPr marL="914400" lvl="1" indent="-514350"/>
            <a:r>
              <a:rPr lang="ru-RU" sz="1800" b="0" dirty="0" smtClean="0">
                <a:latin typeface="Palatino Linotype" pitchFamily="18" charset="0"/>
              </a:rPr>
              <a:t>Пратити </a:t>
            </a:r>
            <a:r>
              <a:rPr lang="ru-RU" sz="1800" b="0" dirty="0">
                <a:latin typeface="Palatino Linotype" pitchFamily="18" charset="0"/>
              </a:rPr>
              <a:t>изглед излучевина</a:t>
            </a:r>
          </a:p>
          <a:p>
            <a:pPr marL="914400" lvl="1" indent="-514350"/>
            <a:r>
              <a:rPr lang="ru-RU" sz="1800" b="0" dirty="0" smtClean="0">
                <a:latin typeface="Palatino Linotype" pitchFamily="18" charset="0"/>
              </a:rPr>
              <a:t>Пратити промене вредности </a:t>
            </a:r>
            <a:r>
              <a:rPr lang="ru-RU" sz="1800" b="0" dirty="0">
                <a:latin typeface="Palatino Linotype" pitchFamily="18" charset="0"/>
              </a:rPr>
              <a:t>лабораторијских налаза и </a:t>
            </a:r>
            <a:r>
              <a:rPr lang="ru-RU" sz="1800" b="0" dirty="0" smtClean="0">
                <a:latin typeface="Palatino Linotype" pitchFamily="18" charset="0"/>
              </a:rPr>
              <a:t>известити </a:t>
            </a:r>
            <a:r>
              <a:rPr lang="ru-RU" sz="1800" b="0" dirty="0">
                <a:latin typeface="Palatino Linotype" pitchFamily="18" charset="0"/>
              </a:rPr>
              <a:t>о њима</a:t>
            </a:r>
          </a:p>
          <a:p>
            <a:pPr marL="914400" lvl="1" indent="-514350"/>
            <a:r>
              <a:rPr lang="ru-RU" sz="1800" b="0" dirty="0" smtClean="0">
                <a:latin typeface="Palatino Linotype" pitchFamily="18" charset="0"/>
              </a:rPr>
              <a:t>Користити </a:t>
            </a:r>
            <a:r>
              <a:rPr lang="ru-RU" sz="1800" b="0" dirty="0">
                <a:latin typeface="Palatino Linotype" pitchFamily="18" charset="0"/>
              </a:rPr>
              <a:t>заштитне рукавице према </a:t>
            </a:r>
            <a:r>
              <a:rPr lang="ru-RU" sz="1800" b="0" dirty="0" smtClean="0">
                <a:latin typeface="Palatino Linotype" pitchFamily="18" charset="0"/>
              </a:rPr>
              <a:t>протоколу</a:t>
            </a:r>
            <a:endParaRPr lang="ru-RU" sz="1800" b="0" dirty="0">
              <a:latin typeface="Palatino Linotype" pitchFamily="18" charset="0"/>
            </a:endParaRPr>
          </a:p>
          <a:p>
            <a:pPr marL="914400" lvl="1" indent="-514350"/>
            <a:r>
              <a:rPr lang="ru-RU" sz="1800" b="0" dirty="0" smtClean="0">
                <a:latin typeface="Palatino Linotype" pitchFamily="18" charset="0"/>
              </a:rPr>
              <a:t>Одржавати </a:t>
            </a:r>
            <a:r>
              <a:rPr lang="ru-RU" sz="1800" b="0" dirty="0">
                <a:latin typeface="Palatino Linotype" pitchFamily="18" charset="0"/>
              </a:rPr>
              <a:t>хигијену руку према </a:t>
            </a:r>
            <a:r>
              <a:rPr lang="ru-RU" sz="1800" b="0" dirty="0" smtClean="0">
                <a:latin typeface="Palatino Linotype" pitchFamily="18" charset="0"/>
              </a:rPr>
              <a:t>протоколу</a:t>
            </a:r>
            <a:endParaRPr lang="ru-RU" sz="1800" b="0" dirty="0">
              <a:latin typeface="Palatino Linotype" pitchFamily="18" charset="0"/>
            </a:endParaRPr>
          </a:p>
          <a:p>
            <a:pPr marL="914400" lvl="1" indent="-514350"/>
            <a:r>
              <a:rPr lang="ru-RU" sz="1800" b="0" dirty="0" smtClean="0">
                <a:latin typeface="Palatino Linotype" pitchFamily="18" charset="0"/>
              </a:rPr>
              <a:t>Пратити </a:t>
            </a:r>
            <a:r>
              <a:rPr lang="ru-RU" sz="1800" b="0" dirty="0">
                <a:latin typeface="Palatino Linotype" pitchFamily="18" charset="0"/>
              </a:rPr>
              <a:t>појаву симптома и знакова инфекције</a:t>
            </a:r>
          </a:p>
          <a:p>
            <a:pPr marL="914400" lvl="1" indent="-514350"/>
            <a:r>
              <a:rPr lang="ru-RU" sz="1800" b="0" dirty="0" smtClean="0">
                <a:latin typeface="Palatino Linotype" pitchFamily="18" charset="0"/>
              </a:rPr>
              <a:t>Уводити </a:t>
            </a:r>
            <a:r>
              <a:rPr lang="ru-RU" sz="1800" b="0" dirty="0">
                <a:latin typeface="Palatino Linotype" pitchFamily="18" charset="0"/>
              </a:rPr>
              <a:t>и одржавати </a:t>
            </a:r>
            <a:r>
              <a:rPr lang="ru-RU" sz="1800" b="0" dirty="0" smtClean="0">
                <a:latin typeface="Palatino Linotype" pitchFamily="18" charset="0"/>
              </a:rPr>
              <a:t>интравенске катетере </a:t>
            </a:r>
            <a:r>
              <a:rPr lang="ru-RU" sz="1800" b="0" dirty="0">
                <a:latin typeface="Palatino Linotype" pitchFamily="18" charset="0"/>
              </a:rPr>
              <a:t>према </a:t>
            </a:r>
            <a:r>
              <a:rPr lang="ru-RU" sz="1800" b="0" dirty="0" smtClean="0">
                <a:latin typeface="Palatino Linotype" pitchFamily="18" charset="0"/>
              </a:rPr>
              <a:t>протоколу</a:t>
            </a:r>
            <a:endParaRPr lang="en-US" sz="1800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6170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 startAt="2"/>
            </a:pPr>
            <a:r>
              <a:rPr lang="sr-Cyrl-RS" sz="2000" dirty="0" smtClean="0">
                <a:latin typeface="Palatino Linotype" pitchFamily="18" charset="0"/>
              </a:rPr>
              <a:t>Висок ризик за појаву поремећаја терморегулације:</a:t>
            </a:r>
          </a:p>
          <a:p>
            <a:pPr algn="just"/>
            <a:r>
              <a:rPr lang="sr-Cyrl-RS" sz="2000" dirty="0">
                <a:latin typeface="Palatino Linotype" pitchFamily="18" charset="0"/>
              </a:rPr>
              <a:t>Интервенције медицинске сестре/ техничара:</a:t>
            </a:r>
          </a:p>
          <a:p>
            <a:pPr lvl="1" algn="just"/>
            <a:r>
              <a:rPr lang="ru-RU" sz="1800" b="0" dirty="0">
                <a:latin typeface="Palatino Linotype" pitchFamily="18" charset="0"/>
              </a:rPr>
              <a:t>Континуирано </a:t>
            </a:r>
            <a:r>
              <a:rPr lang="ru-RU" sz="1800" b="0" dirty="0" smtClean="0">
                <a:latin typeface="Palatino Linotype" pitchFamily="18" charset="0"/>
              </a:rPr>
              <a:t>мерити телесну температуру</a:t>
            </a:r>
          </a:p>
          <a:p>
            <a:pPr lvl="1" algn="just"/>
            <a:r>
              <a:rPr lang="ru-RU" sz="1800" b="0" dirty="0" smtClean="0">
                <a:latin typeface="Palatino Linotype" pitchFamily="18" charset="0"/>
              </a:rPr>
              <a:t>Континуирано мерити артерисјки притисак, </a:t>
            </a:r>
            <a:r>
              <a:rPr lang="ru-RU" sz="1800" b="0" dirty="0">
                <a:latin typeface="Palatino Linotype" pitchFamily="18" charset="0"/>
              </a:rPr>
              <a:t>респирацју и </a:t>
            </a:r>
            <a:r>
              <a:rPr lang="ru-RU" sz="1800" b="0" dirty="0" smtClean="0">
                <a:latin typeface="Palatino Linotype" pitchFamily="18" charset="0"/>
              </a:rPr>
              <a:t>пулс</a:t>
            </a:r>
          </a:p>
          <a:p>
            <a:pPr lvl="1" algn="just"/>
            <a:r>
              <a:rPr lang="ru-RU" sz="1800" b="0" dirty="0" smtClean="0">
                <a:latin typeface="Palatino Linotype" pitchFamily="18" charset="0"/>
              </a:rPr>
              <a:t>Документовати вредност </a:t>
            </a:r>
            <a:r>
              <a:rPr lang="ru-RU" sz="1800" b="0" dirty="0">
                <a:latin typeface="Palatino Linotype" pitchFamily="18" charset="0"/>
              </a:rPr>
              <a:t>виталних </a:t>
            </a:r>
            <a:r>
              <a:rPr lang="ru-RU" sz="1800" b="0" dirty="0" smtClean="0">
                <a:latin typeface="Palatino Linotype" pitchFamily="18" charset="0"/>
              </a:rPr>
              <a:t>знакова</a:t>
            </a:r>
          </a:p>
          <a:p>
            <a:pPr lvl="1" algn="just"/>
            <a:r>
              <a:rPr lang="ru-RU" sz="1800" b="0" dirty="0" smtClean="0">
                <a:latin typeface="Palatino Linotype" pitchFamily="18" charset="0"/>
              </a:rPr>
              <a:t>Уочити </a:t>
            </a:r>
            <a:r>
              <a:rPr lang="ru-RU" sz="1800" b="0" dirty="0">
                <a:latin typeface="Palatino Linotype" pitchFamily="18" charset="0"/>
              </a:rPr>
              <a:t>појаву знакова </a:t>
            </a:r>
            <a:r>
              <a:rPr lang="ru-RU" sz="1800" b="0" dirty="0" smtClean="0">
                <a:latin typeface="Palatino Linotype" pitchFamily="18" charset="0"/>
              </a:rPr>
              <a:t>хипотермије</a:t>
            </a:r>
          </a:p>
          <a:p>
            <a:pPr lvl="1" algn="just"/>
            <a:r>
              <a:rPr lang="ru-RU" sz="1800" b="0" dirty="0" smtClean="0">
                <a:latin typeface="Palatino Linotype" pitchFamily="18" charset="0"/>
              </a:rPr>
              <a:t>Пратити стање свести</a:t>
            </a:r>
            <a:endParaRPr lang="ru-RU" sz="1800" b="0" dirty="0">
              <a:latin typeface="Palatino Linotype" pitchFamily="18" charset="0"/>
            </a:endParaRPr>
          </a:p>
          <a:p>
            <a:pPr lvl="1" algn="just"/>
            <a:r>
              <a:rPr lang="ru-RU" sz="1800" b="0" dirty="0" smtClean="0">
                <a:latin typeface="Palatino Linotype" pitchFamily="18" charset="0"/>
              </a:rPr>
              <a:t>Утоплити </a:t>
            </a:r>
            <a:r>
              <a:rPr lang="ru-RU" sz="1800" b="0" dirty="0">
                <a:latin typeface="Palatino Linotype" pitchFamily="18" charset="0"/>
              </a:rPr>
              <a:t>пацијента </a:t>
            </a:r>
            <a:r>
              <a:rPr lang="ru-RU" sz="1800" b="0" dirty="0" smtClean="0">
                <a:latin typeface="Palatino Linotype" pitchFamily="18" charset="0"/>
              </a:rPr>
              <a:t>покривачима</a:t>
            </a:r>
            <a:endParaRPr lang="ru-RU" sz="1800" b="0" dirty="0">
              <a:latin typeface="Palatino Linotype" pitchFamily="18" charset="0"/>
            </a:endParaRPr>
          </a:p>
          <a:p>
            <a:pPr lvl="1" algn="just"/>
            <a:r>
              <a:rPr lang="ru-RU" sz="1800" b="0" dirty="0" smtClean="0">
                <a:latin typeface="Palatino Linotype" pitchFamily="18" charset="0"/>
              </a:rPr>
              <a:t>Пратити </a:t>
            </a:r>
            <a:r>
              <a:rPr lang="ru-RU" sz="1800" b="0" dirty="0">
                <a:latin typeface="Palatino Linotype" pitchFamily="18" charset="0"/>
              </a:rPr>
              <a:t>унос и </a:t>
            </a:r>
            <a:r>
              <a:rPr lang="ru-RU" sz="1800" b="0" dirty="0" smtClean="0">
                <a:latin typeface="Palatino Linotype" pitchFamily="18" charset="0"/>
              </a:rPr>
              <a:t>губитак течности</a:t>
            </a:r>
            <a:endParaRPr lang="en-US" sz="1800" b="0" dirty="0">
              <a:latin typeface="Palatino Linotype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7777162" cy="508000"/>
          </a:xfrm>
        </p:spPr>
        <p:txBody>
          <a:bodyPr/>
          <a:lstStyle/>
          <a:p>
            <a:pPr algn="ctr"/>
            <a:r>
              <a:rPr lang="ru-RU" sz="2400" dirty="0">
                <a:latin typeface="Palatino Linotype" pitchFamily="18" charset="0"/>
              </a:rPr>
              <a:t>Најчешће заступљене сестринске дијагнозе и интервенције у периоду трансфузије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7782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sr-Cyrl-RS" sz="2400" dirty="0" smtClean="0">
                <a:latin typeface="Palatino Linotype" pitchFamily="18" charset="0"/>
              </a:rPr>
              <a:t>Страх у вези са применом трансфузије</a:t>
            </a:r>
          </a:p>
          <a:p>
            <a:r>
              <a:rPr lang="sr-Cyrl-RS" sz="2400" dirty="0">
                <a:latin typeface="Palatino Linotype" pitchFamily="18" charset="0"/>
              </a:rPr>
              <a:t>Интервенције медицинске сестре/ техничара:</a:t>
            </a:r>
          </a:p>
          <a:p>
            <a:pPr lvl="1"/>
            <a:r>
              <a:rPr lang="ru-RU" sz="2000" b="0" dirty="0">
                <a:latin typeface="Palatino Linotype" pitchFamily="18" charset="0"/>
              </a:rPr>
              <a:t>Створити професионалан емпатијски однос </a:t>
            </a:r>
            <a:r>
              <a:rPr lang="ru-RU" sz="2000" b="0" dirty="0" smtClean="0">
                <a:latin typeface="Palatino Linotype" pitchFamily="18" charset="0"/>
              </a:rPr>
              <a:t>са пацијентом</a:t>
            </a:r>
            <a:endParaRPr lang="ru-RU" sz="2000" b="0" dirty="0">
              <a:latin typeface="Palatino Linotype" pitchFamily="18" charset="0"/>
            </a:endParaRPr>
          </a:p>
          <a:p>
            <a:pPr lvl="1"/>
            <a:r>
              <a:rPr lang="ru-RU" sz="2000" b="0" dirty="0" smtClean="0">
                <a:latin typeface="Palatino Linotype" pitchFamily="18" charset="0"/>
              </a:rPr>
              <a:t>Идентификовати факторе који </a:t>
            </a:r>
            <a:r>
              <a:rPr lang="ru-RU" sz="2000" b="0" dirty="0">
                <a:latin typeface="Palatino Linotype" pitchFamily="18" charset="0"/>
              </a:rPr>
              <a:t>доводе до појаве </a:t>
            </a:r>
            <a:r>
              <a:rPr lang="ru-RU" sz="2000" b="0" dirty="0" smtClean="0">
                <a:latin typeface="Palatino Linotype" pitchFamily="18" charset="0"/>
              </a:rPr>
              <a:t>осећаја </a:t>
            </a:r>
            <a:r>
              <a:rPr lang="ru-RU" sz="2000" b="0" dirty="0">
                <a:latin typeface="Palatino Linotype" pitchFamily="18" charset="0"/>
              </a:rPr>
              <a:t>страха</a:t>
            </a:r>
          </a:p>
          <a:p>
            <a:pPr lvl="1"/>
            <a:r>
              <a:rPr lang="ru-RU" sz="2000" b="0" dirty="0" smtClean="0">
                <a:latin typeface="Palatino Linotype" pitchFamily="18" charset="0"/>
              </a:rPr>
              <a:t>Стимулисати пацијента </a:t>
            </a:r>
            <a:r>
              <a:rPr lang="ru-RU" sz="2000" b="0" dirty="0">
                <a:latin typeface="Palatino Linotype" pitchFamily="18" charset="0"/>
              </a:rPr>
              <a:t>да </a:t>
            </a:r>
            <a:r>
              <a:rPr lang="ru-RU" sz="2000" b="0" dirty="0" smtClean="0">
                <a:latin typeface="Palatino Linotype" pitchFamily="18" charset="0"/>
              </a:rPr>
              <a:t>вербализује </a:t>
            </a:r>
            <a:r>
              <a:rPr lang="ru-RU" sz="2000" b="0" dirty="0">
                <a:latin typeface="Palatino Linotype" pitchFamily="18" charset="0"/>
              </a:rPr>
              <a:t>страх</a:t>
            </a:r>
          </a:p>
          <a:p>
            <a:pPr lvl="1"/>
            <a:r>
              <a:rPr lang="ru-RU" sz="2000" b="0" dirty="0" smtClean="0">
                <a:latin typeface="Palatino Linotype" pitchFamily="18" charset="0"/>
              </a:rPr>
              <a:t>Створити осећај </a:t>
            </a:r>
            <a:r>
              <a:rPr lang="ru-RU" sz="2000" b="0" dirty="0">
                <a:latin typeface="Palatino Linotype" pitchFamily="18" charset="0"/>
              </a:rPr>
              <a:t>сигурности</a:t>
            </a:r>
          </a:p>
          <a:p>
            <a:pPr lvl="1"/>
            <a:r>
              <a:rPr lang="ru-RU" sz="2000" b="0" dirty="0" smtClean="0">
                <a:latin typeface="Palatino Linotype" pitchFamily="18" charset="0"/>
              </a:rPr>
              <a:t>Едуковати пацијента </a:t>
            </a:r>
            <a:r>
              <a:rPr lang="ru-RU" sz="2000" b="0" dirty="0">
                <a:latin typeface="Palatino Linotype" pitchFamily="18" charset="0"/>
              </a:rPr>
              <a:t>о </a:t>
            </a:r>
            <a:r>
              <a:rPr lang="ru-RU" sz="2000" b="0" dirty="0" smtClean="0">
                <a:latin typeface="Palatino Linotype" pitchFamily="18" charset="0"/>
              </a:rPr>
              <a:t>току </a:t>
            </a:r>
            <a:r>
              <a:rPr lang="ru-RU" sz="2000" b="0" dirty="0">
                <a:latin typeface="Palatino Linotype" pitchFamily="18" charset="0"/>
              </a:rPr>
              <a:t>трансфузије</a:t>
            </a:r>
          </a:p>
          <a:p>
            <a:pPr lvl="1"/>
            <a:r>
              <a:rPr lang="ru-RU" sz="2000" b="0" dirty="0" smtClean="0">
                <a:latin typeface="Palatino Linotype" pitchFamily="18" charset="0"/>
              </a:rPr>
              <a:t>Користити </a:t>
            </a:r>
            <a:r>
              <a:rPr lang="ru-RU" sz="2000" b="0" dirty="0">
                <a:latin typeface="Palatino Linotype" pitchFamily="18" charset="0"/>
              </a:rPr>
              <a:t>разумљив језик при поучавању пацијента</a:t>
            </a:r>
          </a:p>
          <a:p>
            <a:pPr lvl="1"/>
            <a:r>
              <a:rPr lang="ru-RU" sz="2000" b="0" dirty="0" smtClean="0">
                <a:latin typeface="Palatino Linotype" pitchFamily="18" charset="0"/>
              </a:rPr>
              <a:t>Осигурати </a:t>
            </a:r>
            <a:r>
              <a:rPr lang="ru-RU" sz="2000" b="0" dirty="0">
                <a:latin typeface="Palatino Linotype" pitchFamily="18" charset="0"/>
              </a:rPr>
              <a:t>тиху и мирну околину</a:t>
            </a:r>
          </a:p>
          <a:p>
            <a:pPr lvl="1"/>
            <a:r>
              <a:rPr lang="ru-RU" sz="2000" b="0" dirty="0" smtClean="0">
                <a:latin typeface="Palatino Linotype" pitchFamily="18" charset="0"/>
              </a:rPr>
              <a:t>Осигурати </a:t>
            </a:r>
            <a:r>
              <a:rPr lang="ru-RU" sz="2000" b="0" dirty="0">
                <a:latin typeface="Palatino Linotype" pitchFamily="18" charset="0"/>
              </a:rPr>
              <a:t>довољно времена за разговор</a:t>
            </a:r>
            <a:endParaRPr lang="en-US" sz="2000" b="0" dirty="0">
              <a:latin typeface="Palatino Linotype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7777162" cy="508000"/>
          </a:xfrm>
        </p:spPr>
        <p:txBody>
          <a:bodyPr/>
          <a:lstStyle/>
          <a:p>
            <a:pPr algn="ctr"/>
            <a:r>
              <a:rPr lang="ru-RU" sz="2400" dirty="0">
                <a:latin typeface="Palatino Linotype" pitchFamily="18" charset="0"/>
              </a:rPr>
              <a:t>Најчешће заступљене сестринске дијагнозе и интервенције у периоду трансфузије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837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Трансфузија крви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7777162" cy="4968875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b="1" dirty="0" smtClean="0">
                <a:latin typeface="Palatino Linotype" pitchFamily="18" charset="0"/>
              </a:rPr>
              <a:t>КРВ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је „ </a:t>
            </a:r>
            <a:r>
              <a:rPr lang="sr-Cyrl-RS" dirty="0" smtClean="0">
                <a:latin typeface="Palatino Linotype" pitchFamily="18" charset="0"/>
              </a:rPr>
              <a:t>течно ткиво</a:t>
            </a:r>
            <a:r>
              <a:rPr lang="sr-Cyrl-RS" dirty="0">
                <a:latin typeface="Palatino Linotype" pitchFamily="18" charset="0"/>
              </a:rPr>
              <a:t>” које кружи организмом </a:t>
            </a:r>
            <a:r>
              <a:rPr lang="sr-Cyrl-RS" dirty="0" smtClean="0">
                <a:latin typeface="Palatino Linotype" pitchFamily="18" charset="0"/>
              </a:rPr>
              <a:t>и разноси О</a:t>
            </a:r>
            <a:r>
              <a:rPr lang="sr-Cyrl-RS" baseline="-25000" dirty="0" smtClean="0">
                <a:latin typeface="Palatino Linotype" pitchFamily="18" charset="0"/>
              </a:rPr>
              <a:t>2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и хранљиве материје до ћелија организма, а </a:t>
            </a:r>
            <a:r>
              <a:rPr lang="sr-Cyrl-RS" dirty="0" smtClean="0">
                <a:latin typeface="Palatino Linotype" pitchFamily="18" charset="0"/>
              </a:rPr>
              <a:t>одстрањује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СО</a:t>
            </a:r>
            <a:r>
              <a:rPr lang="sr-Cyrl-RS" baseline="-25000" dirty="0" smtClean="0">
                <a:latin typeface="Palatino Linotype" pitchFamily="18" charset="0"/>
              </a:rPr>
              <a:t>2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и све остале метаболичке продукте</a:t>
            </a:r>
          </a:p>
          <a:p>
            <a:pPr algn="just"/>
            <a:r>
              <a:rPr lang="sr-Cyrl-RS" b="1" dirty="0" smtClean="0">
                <a:latin typeface="Palatino Linotype" pitchFamily="18" charset="0"/>
              </a:rPr>
              <a:t>Састав </a:t>
            </a:r>
            <a:r>
              <a:rPr lang="sr-Cyrl-RS" b="1" dirty="0">
                <a:latin typeface="Palatino Linotype" pitchFamily="18" charset="0"/>
              </a:rPr>
              <a:t>крви -</a:t>
            </a:r>
            <a:r>
              <a:rPr lang="sr-Cyrl-RS" dirty="0" smtClean="0">
                <a:latin typeface="Palatino Linotype" pitchFamily="18" charset="0"/>
              </a:rPr>
              <a:t>крвна </a:t>
            </a:r>
            <a:r>
              <a:rPr lang="sr-Cyrl-RS" dirty="0">
                <a:latin typeface="Palatino Linotype" pitchFamily="18" charset="0"/>
              </a:rPr>
              <a:t>плазма и крвне </a:t>
            </a:r>
            <a:r>
              <a:rPr lang="sr-Cyrl-RS" dirty="0" smtClean="0">
                <a:latin typeface="Palatino Linotype" pitchFamily="18" charset="0"/>
              </a:rPr>
              <a:t>ћелије: </a:t>
            </a:r>
            <a:r>
              <a:rPr lang="sr-Cyrl-RS" dirty="0">
                <a:latin typeface="Palatino Linotype" pitchFamily="18" charset="0"/>
              </a:rPr>
              <a:t>еритроцити , леукоцити </a:t>
            </a:r>
            <a:r>
              <a:rPr lang="sr-Cyrl-RS" dirty="0" smtClean="0">
                <a:latin typeface="Palatino Linotype" pitchFamily="18" charset="0"/>
              </a:rPr>
              <a:t>и тромбоцити</a:t>
            </a:r>
            <a:endParaRPr lang="sr-Cyrl-RS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sr-Cyrl-RS" dirty="0" smtClean="0">
                <a:latin typeface="Palatino Linotype" pitchFamily="18" charset="0"/>
              </a:rPr>
              <a:t>8</a:t>
            </a:r>
            <a:r>
              <a:rPr lang="sr-Cyrl-RS" dirty="0">
                <a:latin typeface="Palatino Linotype" pitchFamily="18" charset="0"/>
              </a:rPr>
              <a:t>% телесне тежине </a:t>
            </a:r>
            <a:r>
              <a:rPr lang="sr-Cyrl-RS" dirty="0" smtClean="0">
                <a:latin typeface="Palatino Linotype" pitchFamily="18" charset="0"/>
              </a:rPr>
              <a:t>човека</a:t>
            </a:r>
          </a:p>
          <a:p>
            <a:pPr algn="just">
              <a:buFont typeface="Wingdings" pitchFamily="2" charset="2"/>
              <a:buChar char="q"/>
            </a:pPr>
            <a:r>
              <a:rPr lang="sr-Cyrl-RS" dirty="0" smtClean="0">
                <a:latin typeface="Palatino Linotype" pitchFamily="18" charset="0"/>
              </a:rPr>
              <a:t>5 </a:t>
            </a:r>
            <a:r>
              <a:rPr lang="sr-Cyrl-RS" dirty="0">
                <a:latin typeface="Palatino Linotype" pitchFamily="18" charset="0"/>
              </a:rPr>
              <a:t>литара волумен крви код </a:t>
            </a:r>
            <a:r>
              <a:rPr lang="sr-Cyrl-RS" dirty="0" smtClean="0">
                <a:latin typeface="Palatino Linotype" pitchFamily="18" charset="0"/>
              </a:rPr>
              <a:t>човека</a:t>
            </a:r>
          </a:p>
          <a:p>
            <a:pPr algn="just">
              <a:buFont typeface="Wingdings" pitchFamily="2" charset="2"/>
              <a:buChar char="q"/>
            </a:pPr>
            <a:r>
              <a:rPr lang="sr-Cyrl-RS" dirty="0" smtClean="0">
                <a:latin typeface="Palatino Linotype" pitchFamily="18" charset="0"/>
              </a:rPr>
              <a:t>3.5 литара или </a:t>
            </a:r>
            <a:r>
              <a:rPr lang="sr-Cyrl-RS" dirty="0">
                <a:latin typeface="Palatino Linotype" pitchFamily="18" charset="0"/>
              </a:rPr>
              <a:t>54.3 % од целе крви </a:t>
            </a:r>
            <a:r>
              <a:rPr lang="sr-Cyrl-RS" dirty="0" smtClean="0">
                <a:latin typeface="Palatino Linotype" pitchFamily="18" charset="0"/>
              </a:rPr>
              <a:t>чини течна </a:t>
            </a:r>
            <a:r>
              <a:rPr lang="sr-Cyrl-RS" dirty="0">
                <a:latin typeface="Palatino Linotype" pitchFamily="18" charset="0"/>
              </a:rPr>
              <a:t>крвна </a:t>
            </a:r>
            <a:r>
              <a:rPr lang="sr-Cyrl-RS" dirty="0" smtClean="0">
                <a:latin typeface="Palatino Linotype" pitchFamily="18" charset="0"/>
              </a:rPr>
              <a:t>плазма</a:t>
            </a:r>
          </a:p>
        </p:txBody>
      </p:sp>
    </p:spTree>
    <p:extLst>
      <p:ext uri="{BB962C8B-B14F-4D97-AF65-F5344CB8AC3E}">
        <p14:creationId xmlns:p14="http://schemas.microsoft.com/office/powerpoint/2010/main" val="420399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Тестирање крви пре примене трансфузије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Palatino Linotype" pitchFamily="18" charset="0"/>
              </a:rPr>
              <a:t>До сада је откривено преко 400 </a:t>
            </a:r>
            <a:r>
              <a:rPr lang="ru-RU" dirty="0" smtClean="0">
                <a:latin typeface="Palatino Linotype" pitchFamily="18" charset="0"/>
              </a:rPr>
              <a:t>антигена на еритроцитима</a:t>
            </a:r>
          </a:p>
          <a:p>
            <a:r>
              <a:rPr lang="ru-RU" dirty="0" smtClean="0">
                <a:latin typeface="Palatino Linotype" pitchFamily="18" charset="0"/>
              </a:rPr>
              <a:t>Најзначајнији </a:t>
            </a:r>
            <a:r>
              <a:rPr lang="en-US" dirty="0" smtClean="0">
                <a:latin typeface="Palatino Linotype" pitchFamily="18" charset="0"/>
              </a:rPr>
              <a:t>ABO</a:t>
            </a:r>
            <a:r>
              <a:rPr lang="sr-Cyrl-RS" dirty="0" smtClean="0">
                <a:latin typeface="Palatino Linotype" pitchFamily="18" charset="0"/>
              </a:rPr>
              <a:t> антигени (одређују се пробама аглутинације посредоване </a:t>
            </a:r>
            <a:r>
              <a:rPr lang="sr-Latn-RS" dirty="0" smtClean="0">
                <a:latin typeface="Palatino Linotype" pitchFamily="18" charset="0"/>
              </a:rPr>
              <a:t>IgM</a:t>
            </a:r>
            <a:r>
              <a:rPr lang="sr-Cyrl-RS" dirty="0" smtClean="0">
                <a:latin typeface="Palatino Linotype" pitchFamily="18" charset="0"/>
              </a:rPr>
              <a:t> антителима)</a:t>
            </a:r>
          </a:p>
          <a:p>
            <a:r>
              <a:rPr lang="sr-Cyrl-RS" dirty="0" smtClean="0">
                <a:latin typeface="Palatino Linotype" pitchFamily="18" charset="0"/>
              </a:rPr>
              <a:t>Следећи по важности су </a:t>
            </a:r>
            <a:r>
              <a:rPr lang="en-US" dirty="0" smtClean="0">
                <a:latin typeface="Palatino Linotype" pitchFamily="18" charset="0"/>
              </a:rPr>
              <a:t>Rh</a:t>
            </a:r>
            <a:r>
              <a:rPr lang="sr-Cyrl-RS" dirty="0" smtClean="0">
                <a:latin typeface="Palatino Linotype" pitchFamily="18" charset="0"/>
              </a:rPr>
              <a:t> систем антигена (има их преко 50, најважнији је </a:t>
            </a:r>
            <a:r>
              <a:rPr lang="en-US" dirty="0" smtClean="0">
                <a:latin typeface="Palatino Linotype" pitchFamily="18" charset="0"/>
              </a:rPr>
              <a:t>Rh-D</a:t>
            </a:r>
            <a:r>
              <a:rPr lang="sr-Cyrl-RS" dirty="0" smtClean="0">
                <a:latin typeface="Palatino Linotype" pitchFamily="18" charset="0"/>
              </a:rPr>
              <a:t> антиген)</a:t>
            </a:r>
          </a:p>
          <a:p>
            <a:r>
              <a:rPr lang="sr-Cyrl-RS" dirty="0" smtClean="0">
                <a:latin typeface="Palatino Linotype" pitchFamily="18" charset="0"/>
              </a:rPr>
              <a:t>Присуство ирегуларних антитела као резултат претходних трансфузија, трансплантација, претходних трудноћа</a:t>
            </a:r>
          </a:p>
          <a:p>
            <a:r>
              <a:rPr lang="sr-Cyrl-RS" dirty="0" smtClean="0">
                <a:latin typeface="Palatino Linotype" pitchFamily="18" charset="0"/>
              </a:rPr>
              <a:t>Присуство </a:t>
            </a:r>
            <a:r>
              <a:rPr lang="en-US" dirty="0" err="1">
                <a:latin typeface="Palatino Linotype" pitchFamily="18" charset="0"/>
              </a:rPr>
              <a:t>HbSAg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smtClean="0">
                <a:latin typeface="Palatino Linotype" pitchFamily="18" charset="0"/>
              </a:rPr>
              <a:t>anti-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en-US" dirty="0" smtClean="0">
                <a:latin typeface="Palatino Linotype" pitchFamily="18" charset="0"/>
              </a:rPr>
              <a:t>HCV </a:t>
            </a:r>
            <a:r>
              <a:rPr lang="en-US" dirty="0">
                <a:latin typeface="Palatino Linotype" pitchFamily="18" charset="0"/>
              </a:rPr>
              <a:t>AT, anti – HIV AT </a:t>
            </a:r>
            <a:r>
              <a:rPr lang="sr-Cyrl-RS" dirty="0" smtClean="0">
                <a:latin typeface="Palatino Linotype" pitchFamily="18" charset="0"/>
              </a:rPr>
              <a:t>и антитела на </a:t>
            </a:r>
            <a:r>
              <a:rPr lang="en-US" dirty="0" err="1" smtClean="0">
                <a:latin typeface="Palatino Linotype" pitchFamily="18" charset="0"/>
              </a:rPr>
              <a:t>Treponemu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pallidum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en-US" dirty="0" smtClean="0">
                <a:latin typeface="Palatino Linotype" pitchFamily="18" charset="0"/>
              </a:rPr>
              <a:t>(</a:t>
            </a:r>
            <a:r>
              <a:rPr lang="sr-Cyrl-RS" dirty="0" smtClean="0">
                <a:latin typeface="Palatino Linotype" pitchFamily="18" charset="0"/>
              </a:rPr>
              <a:t>сифилис</a:t>
            </a:r>
            <a:r>
              <a:rPr lang="en-US" dirty="0" smtClean="0">
                <a:latin typeface="Palatino Linotype" pitchFamily="18" charset="0"/>
              </a:rPr>
              <a:t>)</a:t>
            </a:r>
            <a:endParaRPr lang="sr-Cyrl-RS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На крају се спроводи интереакција (тест компатибилности или подношљивости)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94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Трансфузија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Palatino Linotype" pitchFamily="18" charset="0"/>
              </a:rPr>
              <a:t>Пре примене трансфузије треба проверити: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Име </a:t>
            </a:r>
            <a:r>
              <a:rPr lang="ru-RU" b="0" dirty="0">
                <a:latin typeface="Palatino Linotype" pitchFamily="18" charset="0"/>
              </a:rPr>
              <a:t>пацијента и идентификациони број (обично број </a:t>
            </a:r>
            <a:r>
              <a:rPr lang="ru-RU" b="0" dirty="0" smtClean="0">
                <a:latin typeface="Palatino Linotype" pitchFamily="18" charset="0"/>
              </a:rPr>
              <a:t>историје болести)</a:t>
            </a:r>
            <a:endParaRPr lang="sr-Cyrl-RS" b="0" dirty="0">
              <a:latin typeface="Palatino Linotype" pitchFamily="18" charset="0"/>
            </a:endParaRPr>
          </a:p>
          <a:p>
            <a:pPr lvl="1"/>
            <a:r>
              <a:rPr lang="ru-RU" b="0" dirty="0">
                <a:latin typeface="Palatino Linotype" pitchFamily="18" charset="0"/>
              </a:rPr>
              <a:t>Компатибилност крви се </a:t>
            </a:r>
            <a:r>
              <a:rPr lang="ru-RU" b="0" dirty="0" smtClean="0">
                <a:latin typeface="Palatino Linotype" pitchFamily="18" charset="0"/>
              </a:rPr>
              <a:t>проверава са </a:t>
            </a:r>
            <a:r>
              <a:rPr lang="ru-RU" b="0" dirty="0">
                <a:latin typeface="Palatino Linotype" pitchFamily="18" charset="0"/>
              </a:rPr>
              <a:t>налепнице на </a:t>
            </a:r>
            <a:r>
              <a:rPr lang="ru-RU" b="0" dirty="0" smtClean="0">
                <a:latin typeface="Palatino Linotype" pitchFamily="18" charset="0"/>
              </a:rPr>
              <a:t>кеси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Датум </a:t>
            </a:r>
            <a:r>
              <a:rPr lang="ru-RU" b="0" dirty="0">
                <a:latin typeface="Palatino Linotype" pitchFamily="18" charset="0"/>
              </a:rPr>
              <a:t>до </a:t>
            </a:r>
            <a:r>
              <a:rPr lang="ru-RU" b="0" dirty="0" smtClean="0">
                <a:latin typeface="Palatino Linotype" pitchFamily="18" charset="0"/>
              </a:rPr>
              <a:t>ког је крв исправна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Изглед </a:t>
            </a:r>
            <a:r>
              <a:rPr lang="ru-RU" b="0" dirty="0">
                <a:latin typeface="Palatino Linotype" pitchFamily="18" charset="0"/>
              </a:rPr>
              <a:t>кесе и њеног </a:t>
            </a:r>
            <a:r>
              <a:rPr lang="ru-RU" b="0" dirty="0" smtClean="0">
                <a:latin typeface="Palatino Linotype" pitchFamily="18" charset="0"/>
              </a:rPr>
              <a:t>садржаја ( не примењивати крв која је променила боје, садржи кагулуме или мехуриће ваздуха)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70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Трансфузија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Пре примене трансфузије урадити крвну слику и крвну групу</a:t>
            </a:r>
          </a:p>
          <a:p>
            <a:r>
              <a:rPr lang="ru-RU" dirty="0">
                <a:latin typeface="Palatino Linotype" pitchFamily="18" charset="0"/>
              </a:rPr>
              <a:t>Примена не сме </a:t>
            </a:r>
            <a:r>
              <a:rPr lang="ru-RU" dirty="0" smtClean="0">
                <a:latin typeface="Palatino Linotype" pitchFamily="18" charset="0"/>
              </a:rPr>
              <a:t>бити дужа </a:t>
            </a:r>
            <a:r>
              <a:rPr lang="ru-RU" dirty="0">
                <a:latin typeface="Palatino Linotype" pitchFamily="18" charset="0"/>
              </a:rPr>
              <a:t>од 4 </a:t>
            </a:r>
            <a:r>
              <a:rPr lang="ru-RU" dirty="0" smtClean="0">
                <a:latin typeface="Palatino Linotype" pitchFamily="18" charset="0"/>
              </a:rPr>
              <a:t>сати </a:t>
            </a:r>
            <a:r>
              <a:rPr lang="ru-RU" dirty="0">
                <a:latin typeface="Palatino Linotype" pitchFamily="18" charset="0"/>
              </a:rPr>
              <a:t>брзином од 40 до 60 капи у </a:t>
            </a:r>
            <a:r>
              <a:rPr lang="ru-RU" dirty="0" smtClean="0">
                <a:latin typeface="Palatino Linotype" pitchFamily="18" charset="0"/>
              </a:rPr>
              <a:t>минути</a:t>
            </a:r>
          </a:p>
          <a:p>
            <a:r>
              <a:rPr lang="ru-RU" dirty="0" smtClean="0">
                <a:latin typeface="Palatino Linotype" pitchFamily="18" charset="0"/>
              </a:rPr>
              <a:t>Налепница се </a:t>
            </a:r>
            <a:r>
              <a:rPr lang="ru-RU" dirty="0">
                <a:latin typeface="Palatino Linotype" pitchFamily="18" charset="0"/>
              </a:rPr>
              <a:t>прилаже уз карту анестезије или терапијску </a:t>
            </a:r>
            <a:r>
              <a:rPr lang="ru-RU" dirty="0" smtClean="0">
                <a:latin typeface="Palatino Linotype" pitchFamily="18" charset="0"/>
              </a:rPr>
              <a:t>листу</a:t>
            </a:r>
          </a:p>
          <a:p>
            <a:r>
              <a:rPr lang="ru-RU" dirty="0" smtClean="0">
                <a:latin typeface="Palatino Linotype" pitchFamily="18" charset="0"/>
              </a:rPr>
              <a:t>Забележити и количину примењене крви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21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Нежељене реакције трансфузије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Деле се према механизму на:</a:t>
            </a:r>
          </a:p>
          <a:p>
            <a:pPr lvl="1"/>
            <a:r>
              <a:rPr lang="sr-Cyrl-RS" b="0" dirty="0">
                <a:latin typeface="Palatino Linotype" pitchFamily="18" charset="0"/>
              </a:rPr>
              <a:t>Имунске</a:t>
            </a:r>
          </a:p>
          <a:p>
            <a:pPr lvl="1"/>
            <a:r>
              <a:rPr lang="sr-Cyrl-RS" b="0" dirty="0">
                <a:latin typeface="Palatino Linotype" pitchFamily="18" charset="0"/>
              </a:rPr>
              <a:t>Неимунске</a:t>
            </a:r>
          </a:p>
          <a:p>
            <a:pPr marL="457200" lvl="1" indent="0">
              <a:buNone/>
            </a:pPr>
            <a:endParaRPr lang="sr-Cyrl-RS" dirty="0">
              <a:latin typeface="Palatino Linotype" pitchFamily="18" charset="0"/>
            </a:endParaRPr>
          </a:p>
          <a:p>
            <a:r>
              <a:rPr lang="sr-Cyrl-RS" dirty="0">
                <a:latin typeface="Palatino Linotype" pitchFamily="18" charset="0"/>
              </a:rPr>
              <a:t>Према времену настанка:</a:t>
            </a:r>
          </a:p>
          <a:p>
            <a:pPr lvl="1"/>
            <a:r>
              <a:rPr lang="sr-Cyrl-RS" b="0" dirty="0">
                <a:latin typeface="Palatino Linotype" pitchFamily="18" charset="0"/>
              </a:rPr>
              <a:t>Непосредне</a:t>
            </a:r>
          </a:p>
          <a:p>
            <a:pPr lvl="1"/>
            <a:r>
              <a:rPr lang="sr-Cyrl-RS" b="0" dirty="0">
                <a:latin typeface="Palatino Linotype" pitchFamily="18" charset="0"/>
              </a:rPr>
              <a:t>Касне (одложене</a:t>
            </a:r>
            <a:r>
              <a:rPr lang="sr-Cyrl-RS" b="0" dirty="0" smtClean="0">
                <a:latin typeface="Palatino Linotype" pitchFamily="18" charset="0"/>
              </a:rPr>
              <a:t>)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944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Акутна хемолизна реакција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Palatino Linotype" pitchFamily="18" charset="0"/>
              </a:rPr>
              <a:t>Последица је </a:t>
            </a:r>
            <a:r>
              <a:rPr lang="sr-Latn-RS" dirty="0" smtClean="0">
                <a:latin typeface="Palatino Linotype" pitchFamily="18" charset="0"/>
              </a:rPr>
              <a:t>ABO </a:t>
            </a:r>
            <a:r>
              <a:rPr lang="sr-Cyrl-RS" dirty="0" smtClean="0">
                <a:latin typeface="Palatino Linotype" pitchFamily="18" charset="0"/>
              </a:rPr>
              <a:t>инкопатибилности</a:t>
            </a:r>
          </a:p>
          <a:p>
            <a:r>
              <a:rPr lang="sr-Cyrl-RS" dirty="0" smtClean="0">
                <a:latin typeface="Palatino Linotype" pitchFamily="18" charset="0"/>
              </a:rPr>
              <a:t>Настаје као резултат имунске разградње еритроцита примаоца посредовано је антителима класе </a:t>
            </a:r>
            <a:r>
              <a:rPr lang="sr-Latn-RS" dirty="0" smtClean="0">
                <a:latin typeface="Palatino Linotype" pitchFamily="18" charset="0"/>
              </a:rPr>
              <a:t>IgM </a:t>
            </a:r>
            <a:r>
              <a:rPr lang="sr-Cyrl-RS" dirty="0" smtClean="0">
                <a:latin typeface="Palatino Linotype" pitchFamily="18" charset="0"/>
              </a:rPr>
              <a:t>која су присутна у плазми даваоца</a:t>
            </a:r>
          </a:p>
          <a:p>
            <a:r>
              <a:rPr lang="ru-RU" dirty="0" smtClean="0">
                <a:latin typeface="Palatino Linotype" pitchFamily="18" charset="0"/>
              </a:rPr>
              <a:t>Животно угрожавајуће последице: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Шок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Дисеминована интраваскуларна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Коагулација -микротромбоза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Акутна  инсуфицијенција бубрега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30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Акутна хемолизна 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Palatino Linotype" pitchFamily="18" charset="0"/>
              </a:rPr>
              <a:t>Симптоми и знаци: 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Бол на месту венепункције и дуж вене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Повишена температура тела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Језа и дрхтавица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Психичка узнемиреност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Бол у слабинском пределу </a:t>
            </a:r>
            <a:endParaRPr lang="sr-Latn-RS" b="0" dirty="0" smtClean="0">
              <a:latin typeface="Palatino Linotype" pitchFamily="18" charset="0"/>
            </a:endParaRPr>
          </a:p>
          <a:p>
            <a:pPr lvl="1"/>
            <a:r>
              <a:rPr lang="ru-RU" b="0" dirty="0" smtClean="0">
                <a:latin typeface="Palatino Linotype" pitchFamily="18" charset="0"/>
              </a:rPr>
              <a:t>Тахикардија</a:t>
            </a:r>
            <a:endParaRPr lang="ru-RU" b="0" dirty="0" smtClean="0">
              <a:latin typeface="Palatino Linotype" pitchFamily="18" charset="0"/>
            </a:endParaRPr>
          </a:p>
          <a:p>
            <a:pPr lvl="1"/>
            <a:r>
              <a:rPr lang="ru-RU" b="0" dirty="0" smtClean="0">
                <a:latin typeface="Palatino Linotype" pitchFamily="18" charset="0"/>
              </a:rPr>
              <a:t>Болови и стезање у грудима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Диспнеја </a:t>
            </a:r>
            <a:r>
              <a:rPr lang="ru-RU" b="0" dirty="0" smtClean="0">
                <a:latin typeface="Palatino Linotype" pitchFamily="18" charset="0"/>
              </a:rPr>
              <a:t>отежано </a:t>
            </a:r>
            <a:r>
              <a:rPr lang="ru-RU" b="0" dirty="0" smtClean="0">
                <a:latin typeface="Palatino Linotype" pitchFamily="18" charset="0"/>
              </a:rPr>
              <a:t>дисање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Хипотензија 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Гађење  и повраћање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Црвенило лица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Хемоглобинурија- тамно црвена мокраћа или као вино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Шок 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Генерализовано крвављење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Олигурија и анурија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Влажеће крвављење при операцији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5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">
  <a:themeElements>
    <a:clrScheme name="template 13">
      <a:dk1>
        <a:srgbClr val="111111"/>
      </a:dk1>
      <a:lt1>
        <a:srgbClr val="FFFFFF"/>
      </a:lt1>
      <a:dk2>
        <a:srgbClr val="000000"/>
      </a:dk2>
      <a:lt2>
        <a:srgbClr val="766F7B"/>
      </a:lt2>
      <a:accent1>
        <a:srgbClr val="B14F4F"/>
      </a:accent1>
      <a:accent2>
        <a:srgbClr val="9D97A3"/>
      </a:accent2>
      <a:accent3>
        <a:srgbClr val="FFFFFF"/>
      </a:accent3>
      <a:accent4>
        <a:srgbClr val="0D0D0D"/>
      </a:accent4>
      <a:accent5>
        <a:srgbClr val="D5B2B2"/>
      </a:accent5>
      <a:accent6>
        <a:srgbClr val="8E8893"/>
      </a:accent6>
      <a:hlink>
        <a:srgbClr val="C63A3A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111111"/>
        </a:dk1>
        <a:lt1>
          <a:srgbClr val="FFFFFF"/>
        </a:lt1>
        <a:dk2>
          <a:srgbClr val="000000"/>
        </a:dk2>
        <a:lt2>
          <a:srgbClr val="800000"/>
        </a:lt2>
        <a:accent1>
          <a:srgbClr val="CC0000"/>
        </a:accent1>
        <a:accent2>
          <a:srgbClr val="FFFF99"/>
        </a:accent2>
        <a:accent3>
          <a:srgbClr val="FFFFFF"/>
        </a:accent3>
        <a:accent4>
          <a:srgbClr val="0D0D0D"/>
        </a:accent4>
        <a:accent5>
          <a:srgbClr val="E2AAAA"/>
        </a:accent5>
        <a:accent6>
          <a:srgbClr val="E7E78A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111111"/>
        </a:dk1>
        <a:lt1>
          <a:srgbClr val="FFFFFF"/>
        </a:lt1>
        <a:dk2>
          <a:srgbClr val="000000"/>
        </a:dk2>
        <a:lt2>
          <a:srgbClr val="993300"/>
        </a:lt2>
        <a:accent1>
          <a:srgbClr val="FFCC66"/>
        </a:accent1>
        <a:accent2>
          <a:srgbClr val="FF6600"/>
        </a:accent2>
        <a:accent3>
          <a:srgbClr val="FFFFFF"/>
        </a:accent3>
        <a:accent4>
          <a:srgbClr val="0D0D0D"/>
        </a:accent4>
        <a:accent5>
          <a:srgbClr val="FFE2B8"/>
        </a:accent5>
        <a:accent6>
          <a:srgbClr val="E75C00"/>
        </a:accent6>
        <a:hlink>
          <a:srgbClr val="FF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111111"/>
        </a:dk1>
        <a:lt1>
          <a:srgbClr val="FFFFFF"/>
        </a:lt1>
        <a:dk2>
          <a:srgbClr val="000000"/>
        </a:dk2>
        <a:lt2>
          <a:srgbClr val="996633"/>
        </a:lt2>
        <a:accent1>
          <a:srgbClr val="FFCC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E2B8"/>
        </a:accent5>
        <a:accent6>
          <a:srgbClr val="730000"/>
        </a:accent6>
        <a:hlink>
          <a:srgbClr val="FF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F99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73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663300"/>
        </a:lt2>
        <a:accent1>
          <a:srgbClr val="FF9966"/>
        </a:accent1>
        <a:accent2>
          <a:srgbClr val="800000"/>
        </a:accent2>
        <a:accent3>
          <a:srgbClr val="FFFFFF"/>
        </a:accent3>
        <a:accent4>
          <a:srgbClr val="404040"/>
        </a:accent4>
        <a:accent5>
          <a:srgbClr val="FFCAB8"/>
        </a:accent5>
        <a:accent6>
          <a:srgbClr val="73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402D26"/>
        </a:lt2>
        <a:accent1>
          <a:srgbClr val="C4B198"/>
        </a:accent1>
        <a:accent2>
          <a:srgbClr val="5C3F2A"/>
        </a:accent2>
        <a:accent3>
          <a:srgbClr val="FFFFFF"/>
        </a:accent3>
        <a:accent4>
          <a:srgbClr val="404040"/>
        </a:accent4>
        <a:accent5>
          <a:srgbClr val="DED5CA"/>
        </a:accent5>
        <a:accent6>
          <a:srgbClr val="533825"/>
        </a:accent6>
        <a:hlink>
          <a:srgbClr val="AC948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663300"/>
        </a:lt2>
        <a:accent1>
          <a:srgbClr val="C4B198"/>
        </a:accent1>
        <a:accent2>
          <a:srgbClr val="5C3F2A"/>
        </a:accent2>
        <a:accent3>
          <a:srgbClr val="FFFFFF"/>
        </a:accent3>
        <a:accent4>
          <a:srgbClr val="404040"/>
        </a:accent4>
        <a:accent5>
          <a:srgbClr val="DED5CA"/>
        </a:accent5>
        <a:accent6>
          <a:srgbClr val="533825"/>
        </a:accent6>
        <a:hlink>
          <a:srgbClr val="AC948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111111"/>
        </a:dk1>
        <a:lt1>
          <a:srgbClr val="FFFFFF"/>
        </a:lt1>
        <a:dk2>
          <a:srgbClr val="000000"/>
        </a:dk2>
        <a:lt2>
          <a:srgbClr val="542A00"/>
        </a:lt2>
        <a:accent1>
          <a:srgbClr val="FF99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73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0B676"/>
        </a:accent1>
        <a:accent2>
          <a:srgbClr val="CC6600"/>
        </a:accent2>
        <a:accent3>
          <a:srgbClr val="FFFFFF"/>
        </a:accent3>
        <a:accent4>
          <a:srgbClr val="0D0D0D"/>
        </a:accent4>
        <a:accent5>
          <a:srgbClr val="F6D7BD"/>
        </a:accent5>
        <a:accent6>
          <a:srgbClr val="B95C00"/>
        </a:accent6>
        <a:hlink>
          <a:srgbClr val="ECCE7A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0B676"/>
        </a:accent1>
        <a:accent2>
          <a:srgbClr val="A85D24"/>
        </a:accent2>
        <a:accent3>
          <a:srgbClr val="FFFFFF"/>
        </a:accent3>
        <a:accent4>
          <a:srgbClr val="0D0D0D"/>
        </a:accent4>
        <a:accent5>
          <a:srgbClr val="F6D7BD"/>
        </a:accent5>
        <a:accent6>
          <a:srgbClr val="985320"/>
        </a:accent6>
        <a:hlink>
          <a:srgbClr val="ECCE7A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111111"/>
        </a:dk1>
        <a:lt1>
          <a:srgbClr val="FFFFFF"/>
        </a:lt1>
        <a:dk2>
          <a:srgbClr val="000000"/>
        </a:dk2>
        <a:lt2>
          <a:srgbClr val="C99C37"/>
        </a:lt2>
        <a:accent1>
          <a:srgbClr val="EAD9B4"/>
        </a:accent1>
        <a:accent2>
          <a:srgbClr val="F2E7CF"/>
        </a:accent2>
        <a:accent3>
          <a:srgbClr val="FFFFFF"/>
        </a:accent3>
        <a:accent4>
          <a:srgbClr val="0D0D0D"/>
        </a:accent4>
        <a:accent5>
          <a:srgbClr val="F3E9D6"/>
        </a:accent5>
        <a:accent6>
          <a:srgbClr val="DBD1BB"/>
        </a:accent6>
        <a:hlink>
          <a:srgbClr val="E0C68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111111"/>
        </a:dk1>
        <a:lt1>
          <a:srgbClr val="FFFFFF"/>
        </a:lt1>
        <a:dk2>
          <a:srgbClr val="000000"/>
        </a:dk2>
        <a:lt2>
          <a:srgbClr val="766F7B"/>
        </a:lt2>
        <a:accent1>
          <a:srgbClr val="D7B485"/>
        </a:accent1>
        <a:accent2>
          <a:srgbClr val="9D97A3"/>
        </a:accent2>
        <a:accent3>
          <a:srgbClr val="FFFFFF"/>
        </a:accent3>
        <a:accent4>
          <a:srgbClr val="0D0D0D"/>
        </a:accent4>
        <a:accent5>
          <a:srgbClr val="E8D6C2"/>
        </a:accent5>
        <a:accent6>
          <a:srgbClr val="8E8893"/>
        </a:accent6>
        <a:hlink>
          <a:srgbClr val="C3936B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111111"/>
        </a:dk1>
        <a:lt1>
          <a:srgbClr val="FFFFFF"/>
        </a:lt1>
        <a:dk2>
          <a:srgbClr val="000000"/>
        </a:dk2>
        <a:lt2>
          <a:srgbClr val="766F7B"/>
        </a:lt2>
        <a:accent1>
          <a:srgbClr val="B14F4F"/>
        </a:accent1>
        <a:accent2>
          <a:srgbClr val="9D97A3"/>
        </a:accent2>
        <a:accent3>
          <a:srgbClr val="FFFFFF"/>
        </a:accent3>
        <a:accent4>
          <a:srgbClr val="0D0D0D"/>
        </a:accent4>
        <a:accent5>
          <a:srgbClr val="D5B2B2"/>
        </a:accent5>
        <a:accent6>
          <a:srgbClr val="8E8893"/>
        </a:accent6>
        <a:hlink>
          <a:srgbClr val="C63A3A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Name of presentation</Template>
  <TotalTime>410</TotalTime>
  <Words>1569</Words>
  <Application>Microsoft Office PowerPoint</Application>
  <PresentationFormat>On-screen Show (4:3)</PresentationFormat>
  <Paragraphs>257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template</vt:lpstr>
      <vt:lpstr>Трансфузиологија. Дијагностичке процедуре у хирургији.</vt:lpstr>
      <vt:lpstr>Трансфузија крви</vt:lpstr>
      <vt:lpstr>Трансфузија крви</vt:lpstr>
      <vt:lpstr>Тестирање крви пре примене трансфузије</vt:lpstr>
      <vt:lpstr>Трансфузија</vt:lpstr>
      <vt:lpstr>Трансфузија</vt:lpstr>
      <vt:lpstr>Нежељене реакције трансфузије</vt:lpstr>
      <vt:lpstr>Акутна хемолизна реакција</vt:lpstr>
      <vt:lpstr>Акутна хемолизна реакција</vt:lpstr>
      <vt:lpstr>Акутна хемолизна реакција</vt:lpstr>
      <vt:lpstr>Акутна хемолизна реакција</vt:lpstr>
      <vt:lpstr>Одложена послетрансфузијска хемолизна реакција</vt:lpstr>
      <vt:lpstr>Фебрилна нехемолизна реакција</vt:lpstr>
      <vt:lpstr>Алергијске реакције</vt:lpstr>
      <vt:lpstr>Акутни некардиогени едем плућа</vt:lpstr>
      <vt:lpstr>Бактеријска контаминација крви</vt:lpstr>
      <vt:lpstr>Бактеријска контаминација крви</vt:lpstr>
      <vt:lpstr>Улога медицинске сестре </vt:lpstr>
      <vt:lpstr>Улога медицинске сестре </vt:lpstr>
      <vt:lpstr>Улога медицинске сестре </vt:lpstr>
      <vt:lpstr>Улога медицинске сестре </vt:lpstr>
      <vt:lpstr>Најчешће заступљене сестринске дијагнозе и интервенције у периоду трансфузије</vt:lpstr>
      <vt:lpstr>Најчешће заступљене сестринске дијагнозе и интервенције у периоду трансфузије</vt:lpstr>
      <vt:lpstr>Најчешће заступљене сестринске дијагнозе и интервенције у периоду трансфузије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Вежбе III недеља</dc:title>
  <dc:creator>abc</dc:creator>
  <cp:lastModifiedBy>abc</cp:lastModifiedBy>
  <cp:revision>35</cp:revision>
  <dcterms:created xsi:type="dcterms:W3CDTF">2021-01-17T22:44:07Z</dcterms:created>
  <dcterms:modified xsi:type="dcterms:W3CDTF">2021-02-09T17:28:33Z</dcterms:modified>
</cp:coreProperties>
</file>